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6" r:id="rId3"/>
    <p:sldId id="283" r:id="rId4"/>
    <p:sldId id="287" r:id="rId5"/>
    <p:sldId id="269" r:id="rId6"/>
    <p:sldId id="288" r:id="rId7"/>
    <p:sldId id="259" r:id="rId8"/>
    <p:sldId id="260" r:id="rId9"/>
    <p:sldId id="267" r:id="rId10"/>
    <p:sldId id="271" r:id="rId11"/>
    <p:sldId id="272" r:id="rId12"/>
    <p:sldId id="273" r:id="rId13"/>
    <p:sldId id="274" r:id="rId14"/>
    <p:sldId id="275" r:id="rId15"/>
    <p:sldId id="265" r:id="rId16"/>
    <p:sldId id="266" r:id="rId17"/>
    <p:sldId id="286" r:id="rId18"/>
    <p:sldId id="279" r:id="rId19"/>
    <p:sldId id="280" r:id="rId20"/>
    <p:sldId id="281" r:id="rId21"/>
    <p:sldId id="277"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94" d="100"/>
          <a:sy n="194" d="100"/>
        </p:scale>
        <p:origin x="163" y="32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7B078-A3EC-495B-877B-CAAA1EC106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584075-F83B-4A31-BB44-8D9A773A5B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DF2A86-8D25-479A-A707-D09ECA26D481}"/>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DD948C96-FA69-46A1-9D4F-221091349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DC499-C375-4CCB-A97D-370CAAD1FAD2}"/>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491951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4A3E-AB85-4EA6-8704-7A8186A53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8AA2EC-EF91-40A4-A4D9-7EED9135E0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15B05-0883-44EB-BC82-F9F119B04258}"/>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851734A4-3F9B-4C8D-B030-05EF239B97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5CE3E8-734B-41B8-AAC2-CC6DA4FA8D1F}"/>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91116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1C97B3-3D3F-4E76-ADBA-F3CEF8D2C2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9D8D0-CC19-47EA-BE82-820307088C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C8018-E9B0-4602-B030-312E8027B00F}"/>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D2521BCF-7A36-4AAB-AB70-80378EE6F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F51C0-5323-43E1-9CEE-3714F6B2BF46}"/>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30680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0D13-65AD-466E-A6A5-3B033F0C7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9AB323-4550-4D11-BB13-38177D7CFD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2493D-8C79-4991-9691-0A5B7BCC02EF}"/>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63CA343A-C1F6-427E-8847-8E90D8490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B074-898C-441C-83FE-96C03A4A087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76103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8B48-E60E-47B9-AB1A-452ABCE1D8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6F81FA-C503-4A1C-8B9C-038D92D1B0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F76049-3742-4CC8-B06C-A444F754B023}"/>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0BB2231B-35CF-46F5-A958-84E16E404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5C48B-448F-4176-B03C-861E748E0C55}"/>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1822844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C90A-F13A-4EB9-A649-4BCC7C5F4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867C4-5614-42C9-BC38-C240AEF19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C25E6B-692B-4753-A400-893DE4F2C5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2063DA-30FA-47CA-82A7-5F608392771E}"/>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6" name="Footer Placeholder 5">
            <a:extLst>
              <a:ext uri="{FF2B5EF4-FFF2-40B4-BE49-F238E27FC236}">
                <a16:creationId xmlns:a16="http://schemas.microsoft.com/office/drawing/2014/main" id="{2EB9C33E-CE1B-47EB-B3AC-C35D87E32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CBBC40-F906-4C2B-995D-872477210E16}"/>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47574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72565-8356-4C42-8716-5187E90C31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77D44B-13DC-46F2-A6A8-A3C0B7894E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01770D-A6E5-461E-99B5-1874A9861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6A4057-A61F-43AD-9B48-7E6C7B764D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70AA5-7460-4CE1-BAA9-FA98A8776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ABDA7-9DFE-448C-8DD5-F022A358BF45}"/>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8" name="Footer Placeholder 7">
            <a:extLst>
              <a:ext uri="{FF2B5EF4-FFF2-40B4-BE49-F238E27FC236}">
                <a16:creationId xmlns:a16="http://schemas.microsoft.com/office/drawing/2014/main" id="{B3D18698-0D01-466D-87D8-05C47BA9B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8C5BEC-E550-4879-96D7-62A25204F68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97158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B323-C7C8-41AC-971D-319FF9716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5A1B5A-E976-4B1F-8C08-5A6E2C730A8C}"/>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4" name="Footer Placeholder 3">
            <a:extLst>
              <a:ext uri="{FF2B5EF4-FFF2-40B4-BE49-F238E27FC236}">
                <a16:creationId xmlns:a16="http://schemas.microsoft.com/office/drawing/2014/main" id="{108BC30C-4D39-42FB-9D96-E2BCFEF882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87C992-0D41-4685-8AE9-3F8C9643FE01}"/>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3280729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D8959-3108-4F94-A30D-F9562774C7E0}"/>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3" name="Footer Placeholder 2">
            <a:extLst>
              <a:ext uri="{FF2B5EF4-FFF2-40B4-BE49-F238E27FC236}">
                <a16:creationId xmlns:a16="http://schemas.microsoft.com/office/drawing/2014/main" id="{1DA3FEF5-B4E1-4F6E-9029-33CCFAC66B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3E060B-D951-4F04-B365-FB8226EC568F}"/>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3231989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BCBB-FB14-4F42-B9C9-F1C7184CC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087319-611B-48E8-B8D1-C4A61EEC1E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603DF5-5766-489A-A5EB-5669AC0D6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0B855-80F6-4E2A-B094-9EF423F533D2}"/>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6" name="Footer Placeholder 5">
            <a:extLst>
              <a:ext uri="{FF2B5EF4-FFF2-40B4-BE49-F238E27FC236}">
                <a16:creationId xmlns:a16="http://schemas.microsoft.com/office/drawing/2014/main" id="{B0A905E8-A3E9-450A-AC8F-7F7352599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007D97-3154-48EB-BDF7-727D68DB9E8C}"/>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42125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018A-97A0-429A-92A6-A6AFBFECC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DF96FE-878C-426A-9CF0-D422582B1C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00D7A1-CB57-4FE2-BF71-4BD087EB6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9965B-DF7C-46B8-8D8B-2DB505827B74}"/>
              </a:ext>
            </a:extLst>
          </p:cNvPr>
          <p:cNvSpPr>
            <a:spLocks noGrp="1"/>
          </p:cNvSpPr>
          <p:nvPr>
            <p:ph type="dt" sz="half" idx="10"/>
          </p:nvPr>
        </p:nvSpPr>
        <p:spPr/>
        <p:txBody>
          <a:bodyPr/>
          <a:lstStyle/>
          <a:p>
            <a:fld id="{7B754D30-FFF5-4E0D-A25B-6E7346633C04}" type="datetimeFigureOut">
              <a:rPr lang="en-US" smtClean="0"/>
              <a:t>1/13/2021</a:t>
            </a:fld>
            <a:endParaRPr lang="en-US"/>
          </a:p>
        </p:txBody>
      </p:sp>
      <p:sp>
        <p:nvSpPr>
          <p:cNvPr id="6" name="Footer Placeholder 5">
            <a:extLst>
              <a:ext uri="{FF2B5EF4-FFF2-40B4-BE49-F238E27FC236}">
                <a16:creationId xmlns:a16="http://schemas.microsoft.com/office/drawing/2014/main" id="{DD2DCB01-67FD-4637-843B-DC4DBA1E7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A727C-2110-4ADD-8370-513A195EB9E3}"/>
              </a:ext>
            </a:extLst>
          </p:cNvPr>
          <p:cNvSpPr>
            <a:spLocks noGrp="1"/>
          </p:cNvSpPr>
          <p:nvPr>
            <p:ph type="sldNum" sz="quarter" idx="12"/>
          </p:nvPr>
        </p:nvSpPr>
        <p:spPr/>
        <p:txBody>
          <a:bodyPr/>
          <a:lstStyle/>
          <a:p>
            <a:fld id="{DBB7B837-0D1E-40C4-B784-63714E0FD69B}" type="slidenum">
              <a:rPr lang="en-US" smtClean="0"/>
              <a:t>‹#›</a:t>
            </a:fld>
            <a:endParaRPr lang="en-US"/>
          </a:p>
        </p:txBody>
      </p:sp>
    </p:spTree>
    <p:extLst>
      <p:ext uri="{BB962C8B-B14F-4D97-AF65-F5344CB8AC3E}">
        <p14:creationId xmlns:p14="http://schemas.microsoft.com/office/powerpoint/2010/main" val="231210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E59F12-F291-44C1-99DF-5AFC8333D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536B12-E5AE-4E6D-9656-C7A76E11C6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A7CCD-C001-43DB-8FE5-F1157E5F5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54D30-FFF5-4E0D-A25B-6E7346633C04}" type="datetimeFigureOut">
              <a:rPr lang="en-US" smtClean="0"/>
              <a:t>1/13/2021</a:t>
            </a:fld>
            <a:endParaRPr lang="en-US"/>
          </a:p>
        </p:txBody>
      </p:sp>
      <p:sp>
        <p:nvSpPr>
          <p:cNvPr id="5" name="Footer Placeholder 4">
            <a:extLst>
              <a:ext uri="{FF2B5EF4-FFF2-40B4-BE49-F238E27FC236}">
                <a16:creationId xmlns:a16="http://schemas.microsoft.com/office/drawing/2014/main" id="{8F06363A-EFB0-4803-AD4C-66BEBEC44E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FB7460-4C45-4A90-9251-D26C4DAAB3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B7B837-0D1E-40C4-B784-63714E0FD69B}" type="slidenum">
              <a:rPr lang="en-US" smtClean="0"/>
              <a:t>‹#›</a:t>
            </a:fld>
            <a:endParaRPr lang="en-US"/>
          </a:p>
        </p:txBody>
      </p:sp>
    </p:spTree>
    <p:extLst>
      <p:ext uri="{BB962C8B-B14F-4D97-AF65-F5344CB8AC3E}">
        <p14:creationId xmlns:p14="http://schemas.microsoft.com/office/powerpoint/2010/main" val="3705134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7FE8-228B-44A6-9CC9-2C3005265981}"/>
              </a:ext>
            </a:extLst>
          </p:cNvPr>
          <p:cNvSpPr>
            <a:spLocks noGrp="1"/>
          </p:cNvSpPr>
          <p:nvPr>
            <p:ph type="title"/>
          </p:nvPr>
        </p:nvSpPr>
        <p:spPr/>
        <p:txBody>
          <a:bodyPr/>
          <a:lstStyle/>
          <a:p>
            <a:endParaRPr lang="en-US"/>
          </a:p>
        </p:txBody>
      </p:sp>
      <p:pic>
        <p:nvPicPr>
          <p:cNvPr id="5" name="Content Placeholder 4" descr="A picture containing person, indoor, person, wheel&#10;&#10;Description automatically generated">
            <a:extLst>
              <a:ext uri="{FF2B5EF4-FFF2-40B4-BE49-F238E27FC236}">
                <a16:creationId xmlns:a16="http://schemas.microsoft.com/office/drawing/2014/main" id="{8EDB9733-F032-46CD-B721-1E6AFCFE54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2753193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Lecture</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b="1" dirty="0"/>
              <a:t>Lecture</a:t>
            </a:r>
          </a:p>
          <a:p>
            <a:r>
              <a:rPr lang="en-US" dirty="0"/>
              <a:t>Hours and Hours Working</a:t>
            </a:r>
          </a:p>
          <a:p>
            <a:r>
              <a:rPr lang="en-US"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p:txBody>
          <a:bodyPr/>
          <a:lstStyle/>
          <a:p>
            <a:pPr marL="0" indent="0">
              <a:buNone/>
            </a:pPr>
            <a:r>
              <a:rPr lang="en-US" dirty="0"/>
              <a:t>Every course day:</a:t>
            </a:r>
          </a:p>
          <a:p>
            <a:pPr marL="0" indent="0">
              <a:buNone/>
            </a:pPr>
            <a:r>
              <a:rPr lang="en-US" dirty="0"/>
              <a:t>Self-Explanatory</a:t>
            </a:r>
          </a:p>
        </p:txBody>
      </p:sp>
      <p:pic>
        <p:nvPicPr>
          <p:cNvPr id="18" name="Graphic 17">
            <a:extLst>
              <a:ext uri="{FF2B5EF4-FFF2-40B4-BE49-F238E27FC236}">
                <a16:creationId xmlns:a16="http://schemas.microsoft.com/office/drawing/2014/main" id="{7F13201B-CFB6-41A0-98C9-31754B1F8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8297" y="799306"/>
            <a:ext cx="400051" cy="457200"/>
          </a:xfrm>
          <a:prstGeom prst="rect">
            <a:avLst/>
          </a:prstGeom>
        </p:spPr>
      </p:pic>
    </p:spTree>
    <p:extLst>
      <p:ext uri="{BB962C8B-B14F-4D97-AF65-F5344CB8AC3E}">
        <p14:creationId xmlns:p14="http://schemas.microsoft.com/office/powerpoint/2010/main" val="383135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Hours and Hours Working</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b="1" dirty="0"/>
              <a:t>Hours and Hours Working</a:t>
            </a:r>
          </a:p>
          <a:p>
            <a:r>
              <a:rPr lang="en-US"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p:txBody>
          <a:bodyPr/>
          <a:lstStyle/>
          <a:p>
            <a:pPr marL="0" indent="0">
              <a:buNone/>
            </a:pPr>
            <a:r>
              <a:rPr lang="en-US" dirty="0"/>
              <a:t>Outside of class:</a:t>
            </a:r>
          </a:p>
          <a:p>
            <a:pPr marL="0" indent="0">
              <a:buNone/>
            </a:pPr>
            <a:r>
              <a:rPr lang="en-US" dirty="0"/>
              <a:t>Every week spend hours and hours working on this class outside of class.</a:t>
            </a:r>
          </a:p>
          <a:p>
            <a:pPr marL="0" indent="0">
              <a:buNone/>
            </a:pPr>
            <a:r>
              <a:rPr lang="en-US" dirty="0"/>
              <a:t>No double-dipping.</a:t>
            </a:r>
          </a:p>
        </p:txBody>
      </p:sp>
      <p:pic>
        <p:nvPicPr>
          <p:cNvPr id="18" name="Graphic 17">
            <a:extLst>
              <a:ext uri="{FF2B5EF4-FFF2-40B4-BE49-F238E27FC236}">
                <a16:creationId xmlns:a16="http://schemas.microsoft.com/office/drawing/2014/main" id="{B8269915-F72B-477D-817A-A90DF21A94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7961" y="824706"/>
            <a:ext cx="457200" cy="406400"/>
          </a:xfrm>
          <a:prstGeom prst="rect">
            <a:avLst/>
          </a:prstGeom>
        </p:spPr>
      </p:pic>
    </p:spTree>
    <p:extLst>
      <p:ext uri="{BB962C8B-B14F-4D97-AF65-F5344CB8AC3E}">
        <p14:creationId xmlns:p14="http://schemas.microsoft.com/office/powerpoint/2010/main" val="2496886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Self-Assessment</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b="1" dirty="0"/>
              <a:t>Self-Assessment</a:t>
            </a:r>
          </a:p>
          <a:p>
            <a:r>
              <a:rPr lang="en-US"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Last Course Day of the Week:</a:t>
            </a:r>
          </a:p>
          <a:p>
            <a:pPr marL="0" indent="0">
              <a:buNone/>
            </a:pPr>
            <a:r>
              <a:rPr lang="en-US" u="sng" dirty="0"/>
              <a:t>3 Quiz Questions, Always the Same</a:t>
            </a:r>
          </a:p>
          <a:p>
            <a:pPr marL="0" indent="0">
              <a:buNone/>
            </a:pPr>
            <a:r>
              <a:rPr lang="en-US" dirty="0"/>
              <a:t>Open Response (0 pts)</a:t>
            </a:r>
          </a:p>
          <a:p>
            <a:pPr marL="0" indent="0">
              <a:buNone/>
            </a:pPr>
            <a:r>
              <a:rPr lang="en-US" dirty="0"/>
              <a:t>Self-Assess Work (100 pts)</a:t>
            </a:r>
          </a:p>
          <a:p>
            <a:pPr marL="0" indent="0">
              <a:buNone/>
            </a:pPr>
            <a:r>
              <a:rPr lang="en-US" dirty="0"/>
              <a:t>Self-Assess Participation (10 pts)</a:t>
            </a:r>
          </a:p>
        </p:txBody>
      </p:sp>
      <p:pic>
        <p:nvPicPr>
          <p:cNvPr id="18" name="Graphic 17">
            <a:extLst>
              <a:ext uri="{FF2B5EF4-FFF2-40B4-BE49-F238E27FC236}">
                <a16:creationId xmlns:a16="http://schemas.microsoft.com/office/drawing/2014/main" id="{540EBAA9-EF2C-416E-8B75-CF5CC07F7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2054" y="824706"/>
            <a:ext cx="457200" cy="406400"/>
          </a:xfrm>
          <a:prstGeom prst="rect">
            <a:avLst/>
          </a:prstGeom>
        </p:spPr>
      </p:pic>
    </p:spTree>
    <p:extLst>
      <p:ext uri="{BB962C8B-B14F-4D97-AF65-F5344CB8AC3E}">
        <p14:creationId xmlns:p14="http://schemas.microsoft.com/office/powerpoint/2010/main" val="77124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Sprint Free Time</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dirty="0"/>
              <a:t>Self-Assessment</a:t>
            </a:r>
          </a:p>
          <a:p>
            <a:r>
              <a:rPr lang="en-US" b="1" dirty="0"/>
              <a:t>Sprint Free Time</a:t>
            </a:r>
          </a:p>
          <a:p>
            <a:r>
              <a:rPr lang="en-US"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During Sprint Time:</a:t>
            </a:r>
          </a:p>
          <a:p>
            <a:pPr marL="0" indent="0">
              <a:buNone/>
            </a:pPr>
            <a:r>
              <a:rPr lang="en-US" dirty="0"/>
              <a:t>Ask me anything</a:t>
            </a:r>
          </a:p>
          <a:p>
            <a:pPr marL="0" indent="0">
              <a:buNone/>
            </a:pPr>
            <a:r>
              <a:rPr lang="en-US" dirty="0"/>
              <a:t>Work on your projects alone</a:t>
            </a:r>
          </a:p>
          <a:p>
            <a:pPr marL="0" indent="0">
              <a:buNone/>
            </a:pPr>
            <a:r>
              <a:rPr lang="en-US" dirty="0"/>
              <a:t>Work on your projects together</a:t>
            </a:r>
          </a:p>
          <a:p>
            <a:pPr marL="0" indent="0">
              <a:buNone/>
            </a:pPr>
            <a:r>
              <a:rPr lang="en-US" dirty="0"/>
              <a:t>Mini lectures</a:t>
            </a:r>
          </a:p>
        </p:txBody>
      </p:sp>
      <p:pic>
        <p:nvPicPr>
          <p:cNvPr id="20" name="Graphic 19">
            <a:extLst>
              <a:ext uri="{FF2B5EF4-FFF2-40B4-BE49-F238E27FC236}">
                <a16:creationId xmlns:a16="http://schemas.microsoft.com/office/drawing/2014/main" id="{9FA3982B-46C7-43D9-A035-2C8DF91E90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3427" y="845026"/>
            <a:ext cx="457200" cy="365760"/>
          </a:xfrm>
          <a:prstGeom prst="rect">
            <a:avLst/>
          </a:prstGeom>
        </p:spPr>
      </p:pic>
    </p:spTree>
    <p:extLst>
      <p:ext uri="{BB962C8B-B14F-4D97-AF65-F5344CB8AC3E}">
        <p14:creationId xmlns:p14="http://schemas.microsoft.com/office/powerpoint/2010/main" val="326248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C992-50C3-4B32-A61F-8269515188CE}"/>
              </a:ext>
            </a:extLst>
          </p:cNvPr>
          <p:cNvSpPr>
            <a:spLocks noGrp="1"/>
          </p:cNvSpPr>
          <p:nvPr>
            <p:ph type="title"/>
          </p:nvPr>
        </p:nvSpPr>
        <p:spPr/>
        <p:txBody>
          <a:bodyPr/>
          <a:lstStyle/>
          <a:p>
            <a:r>
              <a:rPr lang="en-US" dirty="0"/>
              <a:t>Terms – Review w/ Prof</a:t>
            </a:r>
          </a:p>
        </p:txBody>
      </p:sp>
      <p:sp>
        <p:nvSpPr>
          <p:cNvPr id="3" name="Content Placeholder 2">
            <a:extLst>
              <a:ext uri="{FF2B5EF4-FFF2-40B4-BE49-F238E27FC236}">
                <a16:creationId xmlns:a16="http://schemas.microsoft.com/office/drawing/2014/main" id="{405E3E33-479D-4F8B-9A42-3FBF351970E2}"/>
              </a:ext>
            </a:extLst>
          </p:cNvPr>
          <p:cNvSpPr>
            <a:spLocks noGrp="1"/>
          </p:cNvSpPr>
          <p:nvPr>
            <p:ph sz="half" idx="1"/>
          </p:nvPr>
        </p:nvSpPr>
        <p:spPr/>
        <p:txBody>
          <a:bodyPr/>
          <a:lstStyle/>
          <a:p>
            <a:r>
              <a:rPr lang="en-US" dirty="0"/>
              <a:t>Lecture</a:t>
            </a:r>
          </a:p>
          <a:p>
            <a:r>
              <a:rPr lang="en-US" dirty="0"/>
              <a:t>Hours and Hours Working</a:t>
            </a:r>
          </a:p>
          <a:p>
            <a:r>
              <a:rPr lang="en-US" dirty="0"/>
              <a:t>Self-Assessment</a:t>
            </a:r>
          </a:p>
          <a:p>
            <a:r>
              <a:rPr lang="en-US" dirty="0"/>
              <a:t>Sprint Free Time</a:t>
            </a:r>
          </a:p>
          <a:p>
            <a:r>
              <a:rPr lang="en-US" b="1" dirty="0"/>
              <a:t>Review w/ Prof</a:t>
            </a:r>
          </a:p>
          <a:p>
            <a:endParaRPr lang="en-US" dirty="0"/>
          </a:p>
        </p:txBody>
      </p:sp>
      <p:sp>
        <p:nvSpPr>
          <p:cNvPr id="4" name="Content Placeholder 3">
            <a:extLst>
              <a:ext uri="{FF2B5EF4-FFF2-40B4-BE49-F238E27FC236}">
                <a16:creationId xmlns:a16="http://schemas.microsoft.com/office/drawing/2014/main" id="{9E691715-A9DF-4EB1-A077-0D58BA691DE8}"/>
              </a:ext>
            </a:extLst>
          </p:cNvPr>
          <p:cNvSpPr>
            <a:spLocks noGrp="1"/>
          </p:cNvSpPr>
          <p:nvPr>
            <p:ph sz="half" idx="2"/>
          </p:nvPr>
        </p:nvSpPr>
        <p:spPr>
          <a:xfrm>
            <a:off x="5440680" y="1825625"/>
            <a:ext cx="5913120" cy="4351338"/>
          </a:xfrm>
        </p:spPr>
        <p:txBody>
          <a:bodyPr/>
          <a:lstStyle/>
          <a:p>
            <a:pPr marL="0" indent="0">
              <a:buNone/>
            </a:pPr>
            <a:r>
              <a:rPr lang="en-US" dirty="0"/>
              <a:t>Every </a:t>
            </a:r>
            <a:r>
              <a:rPr lang="en-US" i="1" dirty="0"/>
              <a:t>other</a:t>
            </a:r>
            <a:r>
              <a:rPr lang="en-US" dirty="0"/>
              <a:t> in-class day:</a:t>
            </a:r>
          </a:p>
          <a:p>
            <a:pPr marL="0" indent="0">
              <a:buNone/>
            </a:pPr>
            <a:r>
              <a:rPr lang="en-US" dirty="0"/>
              <a:t>Review progress with me</a:t>
            </a:r>
          </a:p>
          <a:p>
            <a:pPr marL="0" indent="0">
              <a:buNone/>
            </a:pPr>
            <a:r>
              <a:rPr lang="en-US" dirty="0"/>
              <a:t>This is when grading happens</a:t>
            </a:r>
          </a:p>
        </p:txBody>
      </p:sp>
      <p:pic>
        <p:nvPicPr>
          <p:cNvPr id="18" name="Graphic 17">
            <a:extLst>
              <a:ext uri="{FF2B5EF4-FFF2-40B4-BE49-F238E27FC236}">
                <a16:creationId xmlns:a16="http://schemas.microsoft.com/office/drawing/2014/main" id="{05F69890-2A10-4392-A227-AC212E566D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5863" y="845026"/>
            <a:ext cx="457200" cy="365760"/>
          </a:xfrm>
          <a:prstGeom prst="rect">
            <a:avLst/>
          </a:prstGeom>
        </p:spPr>
      </p:pic>
    </p:spTree>
    <p:extLst>
      <p:ext uri="{BB962C8B-B14F-4D97-AF65-F5344CB8AC3E}">
        <p14:creationId xmlns:p14="http://schemas.microsoft.com/office/powerpoint/2010/main" val="1338739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082B-EC41-4186-B4DC-CB298AF8084D}"/>
              </a:ext>
            </a:extLst>
          </p:cNvPr>
          <p:cNvSpPr>
            <a:spLocks noGrp="1"/>
          </p:cNvSpPr>
          <p:nvPr>
            <p:ph type="title"/>
          </p:nvPr>
        </p:nvSpPr>
        <p:spPr/>
        <p:txBody>
          <a:bodyPr>
            <a:normAutofit/>
          </a:bodyPr>
          <a:lstStyle/>
          <a:p>
            <a:r>
              <a:rPr lang="en-US" dirty="0"/>
              <a:t>What can I work on at home?</a:t>
            </a:r>
          </a:p>
        </p:txBody>
      </p:sp>
      <p:sp>
        <p:nvSpPr>
          <p:cNvPr id="3" name="Content Placeholder 2">
            <a:extLst>
              <a:ext uri="{FF2B5EF4-FFF2-40B4-BE49-F238E27FC236}">
                <a16:creationId xmlns:a16="http://schemas.microsoft.com/office/drawing/2014/main" id="{A231C8C5-B0CC-4008-AA5D-DCA2F8E57EB8}"/>
              </a:ext>
            </a:extLst>
          </p:cNvPr>
          <p:cNvSpPr>
            <a:spLocks noGrp="1"/>
          </p:cNvSpPr>
          <p:nvPr>
            <p:ph idx="1"/>
          </p:nvPr>
        </p:nvSpPr>
        <p:spPr/>
        <p:txBody>
          <a:bodyPr/>
          <a:lstStyle/>
          <a:p>
            <a:pPr marL="0" indent="0">
              <a:buNone/>
            </a:pPr>
            <a:r>
              <a:rPr lang="en-US" dirty="0"/>
              <a:t>It’s up to you, if…</a:t>
            </a:r>
          </a:p>
          <a:p>
            <a:r>
              <a:rPr lang="en-US" dirty="0"/>
              <a:t>It’s relevant to the class</a:t>
            </a:r>
          </a:p>
          <a:p>
            <a:r>
              <a:rPr lang="en-US" dirty="0"/>
              <a:t>During the semester you cover the SLOs</a:t>
            </a:r>
          </a:p>
          <a:p>
            <a:r>
              <a:rPr lang="en-US" dirty="0"/>
              <a:t>Isn’t another assignment/work/project</a:t>
            </a:r>
          </a:p>
        </p:txBody>
      </p:sp>
    </p:spTree>
    <p:extLst>
      <p:ext uri="{BB962C8B-B14F-4D97-AF65-F5344CB8AC3E}">
        <p14:creationId xmlns:p14="http://schemas.microsoft.com/office/powerpoint/2010/main" val="2710456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51185-F855-4918-B086-090DB565E6C5}"/>
              </a:ext>
            </a:extLst>
          </p:cNvPr>
          <p:cNvSpPr>
            <a:spLocks noGrp="1"/>
          </p:cNvSpPr>
          <p:nvPr>
            <p:ph type="title"/>
          </p:nvPr>
        </p:nvSpPr>
        <p:spPr/>
        <p:txBody>
          <a:bodyPr/>
          <a:lstStyle/>
          <a:p>
            <a:r>
              <a:rPr lang="en-US" dirty="0"/>
              <a:t>How are sprints graded?</a:t>
            </a:r>
          </a:p>
        </p:txBody>
      </p:sp>
      <p:sp>
        <p:nvSpPr>
          <p:cNvPr id="3" name="Content Placeholder 2">
            <a:extLst>
              <a:ext uri="{FF2B5EF4-FFF2-40B4-BE49-F238E27FC236}">
                <a16:creationId xmlns:a16="http://schemas.microsoft.com/office/drawing/2014/main" id="{23746DE9-A98C-4774-8E4D-FD4AAD9C11E8}"/>
              </a:ext>
            </a:extLst>
          </p:cNvPr>
          <p:cNvSpPr>
            <a:spLocks noGrp="1"/>
          </p:cNvSpPr>
          <p:nvPr>
            <p:ph idx="1"/>
          </p:nvPr>
        </p:nvSpPr>
        <p:spPr/>
        <p:txBody>
          <a:bodyPr>
            <a:normAutofit/>
          </a:bodyPr>
          <a:lstStyle/>
          <a:p>
            <a:r>
              <a:rPr lang="en-US" dirty="0"/>
              <a:t>Your assessment</a:t>
            </a:r>
          </a:p>
          <a:p>
            <a:r>
              <a:rPr lang="en-US" dirty="0"/>
              <a:t>My assessment</a:t>
            </a:r>
          </a:p>
        </p:txBody>
      </p:sp>
    </p:spTree>
    <p:extLst>
      <p:ext uri="{BB962C8B-B14F-4D97-AF65-F5344CB8AC3E}">
        <p14:creationId xmlns:p14="http://schemas.microsoft.com/office/powerpoint/2010/main" val="81336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85E9-2164-48B0-831F-7DB1BFEC41D5}"/>
              </a:ext>
            </a:extLst>
          </p:cNvPr>
          <p:cNvSpPr>
            <a:spLocks noGrp="1"/>
          </p:cNvSpPr>
          <p:nvPr>
            <p:ph type="title"/>
          </p:nvPr>
        </p:nvSpPr>
        <p:spPr/>
        <p:txBody>
          <a:bodyPr/>
          <a:lstStyle/>
          <a:p>
            <a:endParaRPr lang="en-US"/>
          </a:p>
        </p:txBody>
      </p:sp>
      <p:pic>
        <p:nvPicPr>
          <p:cNvPr id="5" name="Content Placeholder 4" descr="A picture containing table, cutting&#10;&#10;Description automatically generated">
            <a:extLst>
              <a:ext uri="{FF2B5EF4-FFF2-40B4-BE49-F238E27FC236}">
                <a16:creationId xmlns:a16="http://schemas.microsoft.com/office/drawing/2014/main" id="{A634784C-0A85-4925-9A36-A47A7043B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8128000"/>
          </a:xfrm>
        </p:spPr>
      </p:pic>
    </p:spTree>
    <p:extLst>
      <p:ext uri="{BB962C8B-B14F-4D97-AF65-F5344CB8AC3E}">
        <p14:creationId xmlns:p14="http://schemas.microsoft.com/office/powerpoint/2010/main" val="3892167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08AD-FE12-497C-83BB-CC6F430DA32A}"/>
              </a:ext>
            </a:extLst>
          </p:cNvPr>
          <p:cNvSpPr>
            <a:spLocks noGrp="1"/>
          </p:cNvSpPr>
          <p:nvPr>
            <p:ph type="title"/>
          </p:nvPr>
        </p:nvSpPr>
        <p:spPr/>
        <p:txBody>
          <a:bodyPr/>
          <a:lstStyle/>
          <a:p>
            <a:endParaRPr lang="en-US"/>
          </a:p>
        </p:txBody>
      </p:sp>
      <p:pic>
        <p:nvPicPr>
          <p:cNvPr id="9" name="Content Placeholder 8" descr="A picture containing indoor, stage, sitting, monitor&#10;&#10;Description automatically generated">
            <a:extLst>
              <a:ext uri="{FF2B5EF4-FFF2-40B4-BE49-F238E27FC236}">
                <a16:creationId xmlns:a16="http://schemas.microsoft.com/office/drawing/2014/main" id="{F0385A41-5F79-465B-A38D-85FF580327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306" y="-8521434"/>
            <a:ext cx="13789306" cy="20681934"/>
          </a:xfrm>
        </p:spPr>
      </p:pic>
    </p:spTree>
    <p:extLst>
      <p:ext uri="{BB962C8B-B14F-4D97-AF65-F5344CB8AC3E}">
        <p14:creationId xmlns:p14="http://schemas.microsoft.com/office/powerpoint/2010/main" val="11875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C91DE-F946-414C-B128-2F8F04EF0BB7}"/>
              </a:ext>
            </a:extLst>
          </p:cNvPr>
          <p:cNvSpPr>
            <a:spLocks noGrp="1"/>
          </p:cNvSpPr>
          <p:nvPr>
            <p:ph type="title"/>
          </p:nvPr>
        </p:nvSpPr>
        <p:spPr/>
        <p:txBody>
          <a:bodyPr/>
          <a:lstStyle/>
          <a:p>
            <a:endParaRPr lang="en-US"/>
          </a:p>
        </p:txBody>
      </p:sp>
      <p:pic>
        <p:nvPicPr>
          <p:cNvPr id="5" name="Content Placeholder 4" descr="A picture containing indoor, table, sitting, pizza&#10;&#10;Description automatically generated">
            <a:extLst>
              <a:ext uri="{FF2B5EF4-FFF2-40B4-BE49-F238E27FC236}">
                <a16:creationId xmlns:a16="http://schemas.microsoft.com/office/drawing/2014/main" id="{BC5106B8-069F-459B-B1D9-3807A3F140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975959"/>
            <a:ext cx="12192000" cy="11836402"/>
          </a:xfrm>
        </p:spPr>
      </p:pic>
    </p:spTree>
    <p:extLst>
      <p:ext uri="{BB962C8B-B14F-4D97-AF65-F5344CB8AC3E}">
        <p14:creationId xmlns:p14="http://schemas.microsoft.com/office/powerpoint/2010/main" val="250298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D4F01361-57E9-428C-8F69-8531C15BB40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1"/>
            <a:ext cx="12192000" cy="6858001"/>
          </a:xfrm>
          <a:prstGeom prst="rect">
            <a:avLst/>
          </a:prstGeom>
        </p:spPr>
      </p:pic>
    </p:spTree>
    <p:extLst>
      <p:ext uri="{BB962C8B-B14F-4D97-AF65-F5344CB8AC3E}">
        <p14:creationId xmlns:p14="http://schemas.microsoft.com/office/powerpoint/2010/main" val="836809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iano&#10;&#10;Description automatically generated">
            <a:extLst>
              <a:ext uri="{FF2B5EF4-FFF2-40B4-BE49-F238E27FC236}">
                <a16:creationId xmlns:a16="http://schemas.microsoft.com/office/drawing/2014/main" id="{24243244-84FE-4F47-8533-D01527BA6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34350"/>
          </a:xfrm>
          <a:prstGeom prst="rect">
            <a:avLst/>
          </a:prstGeom>
        </p:spPr>
      </p:pic>
    </p:spTree>
    <p:extLst>
      <p:ext uri="{BB962C8B-B14F-4D97-AF65-F5344CB8AC3E}">
        <p14:creationId xmlns:p14="http://schemas.microsoft.com/office/powerpoint/2010/main" val="832862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B0DD-9852-4F62-B526-6B948E5FA9E2}"/>
              </a:ext>
            </a:extLst>
          </p:cNvPr>
          <p:cNvSpPr>
            <a:spLocks noGrp="1"/>
          </p:cNvSpPr>
          <p:nvPr>
            <p:ph type="title"/>
          </p:nvPr>
        </p:nvSpPr>
        <p:spPr/>
        <p:txBody>
          <a:bodyPr/>
          <a:lstStyle/>
          <a:p>
            <a:endParaRPr lang="en-US"/>
          </a:p>
        </p:txBody>
      </p:sp>
      <p:pic>
        <p:nvPicPr>
          <p:cNvPr id="5" name="Content Placeholder 4" descr="A picture containing indoor, cutting, sitting, table&#10;&#10;Description automatically generated">
            <a:extLst>
              <a:ext uri="{FF2B5EF4-FFF2-40B4-BE49-F238E27FC236}">
                <a16:creationId xmlns:a16="http://schemas.microsoft.com/office/drawing/2014/main" id="{BF1B03C9-3939-41B1-9CFF-CCDA5A291B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7520"/>
            <a:ext cx="12192000" cy="8140700"/>
          </a:xfrm>
        </p:spPr>
      </p:pic>
    </p:spTree>
    <p:extLst>
      <p:ext uri="{BB962C8B-B14F-4D97-AF65-F5344CB8AC3E}">
        <p14:creationId xmlns:p14="http://schemas.microsoft.com/office/powerpoint/2010/main" val="4292761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F0BC-1059-48CA-80A2-ABD9CC630467}"/>
              </a:ext>
            </a:extLst>
          </p:cNvPr>
          <p:cNvSpPr>
            <a:spLocks noGrp="1"/>
          </p:cNvSpPr>
          <p:nvPr>
            <p:ph type="title"/>
          </p:nvPr>
        </p:nvSpPr>
        <p:spPr/>
        <p:txBody>
          <a:bodyPr/>
          <a:lstStyle/>
          <a:p>
            <a:endParaRPr lang="en-US"/>
          </a:p>
        </p:txBody>
      </p:sp>
      <p:pic>
        <p:nvPicPr>
          <p:cNvPr id="5" name="Content Placeholder 4" descr="A close up of a pencil&#10;&#10;Description automatically generated">
            <a:extLst>
              <a:ext uri="{FF2B5EF4-FFF2-40B4-BE49-F238E27FC236}">
                <a16:creationId xmlns:a16="http://schemas.microsoft.com/office/drawing/2014/main" id="{D3BAF845-25D1-4EFD-951D-75F4458E9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3491148" cy="6858000"/>
          </a:xfrm>
        </p:spPr>
      </p:pic>
    </p:spTree>
    <p:extLst>
      <p:ext uri="{BB962C8B-B14F-4D97-AF65-F5344CB8AC3E}">
        <p14:creationId xmlns:p14="http://schemas.microsoft.com/office/powerpoint/2010/main" val="141945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5521-EE8D-4BAA-86A5-E08C0AD825EA}"/>
              </a:ext>
            </a:extLst>
          </p:cNvPr>
          <p:cNvSpPr>
            <a:spLocks noGrp="1"/>
          </p:cNvSpPr>
          <p:nvPr>
            <p:ph type="title"/>
          </p:nvPr>
        </p:nvSpPr>
        <p:spPr/>
        <p:txBody>
          <a:bodyPr/>
          <a:lstStyle/>
          <a:p>
            <a:endParaRPr lang="en-US"/>
          </a:p>
        </p:txBody>
      </p:sp>
      <p:pic>
        <p:nvPicPr>
          <p:cNvPr id="5" name="Content Placeholder 4" descr="A hand holding a piece of paper&#10;&#10;Description automatically generated">
            <a:extLst>
              <a:ext uri="{FF2B5EF4-FFF2-40B4-BE49-F238E27FC236}">
                <a16:creationId xmlns:a16="http://schemas.microsoft.com/office/drawing/2014/main" id="{A540045B-7ACC-4843-9A91-D83836D703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251895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2C99-9B6F-4807-9C59-AA59D1803577}"/>
              </a:ext>
            </a:extLst>
          </p:cNvPr>
          <p:cNvSpPr>
            <a:spLocks noGrp="1"/>
          </p:cNvSpPr>
          <p:nvPr>
            <p:ph type="title"/>
          </p:nvPr>
        </p:nvSpPr>
        <p:spPr/>
        <p:txBody>
          <a:bodyPr/>
          <a:lstStyle/>
          <a:p>
            <a:endParaRPr lang="en-US"/>
          </a:p>
        </p:txBody>
      </p:sp>
      <p:pic>
        <p:nvPicPr>
          <p:cNvPr id="5" name="Content Placeholder 4" descr="A person using a computer&#10;&#10;Description automatically generated">
            <a:extLst>
              <a:ext uri="{FF2B5EF4-FFF2-40B4-BE49-F238E27FC236}">
                <a16:creationId xmlns:a16="http://schemas.microsoft.com/office/drawing/2014/main" id="{A0966532-B8FB-4DC3-AA81-79674EE4FB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flipH="1">
            <a:off x="0" y="0"/>
            <a:ext cx="12192000" cy="6858000"/>
          </a:xfrm>
        </p:spPr>
      </p:pic>
    </p:spTree>
    <p:extLst>
      <p:ext uri="{BB962C8B-B14F-4D97-AF65-F5344CB8AC3E}">
        <p14:creationId xmlns:p14="http://schemas.microsoft.com/office/powerpoint/2010/main" val="3328280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B114-E240-4822-A74D-8D0B0A2B02B1}"/>
              </a:ext>
            </a:extLst>
          </p:cNvPr>
          <p:cNvSpPr>
            <a:spLocks noGrp="1"/>
          </p:cNvSpPr>
          <p:nvPr>
            <p:ph type="ctrTitle"/>
          </p:nvPr>
        </p:nvSpPr>
        <p:spPr/>
        <p:txBody>
          <a:bodyPr/>
          <a:lstStyle/>
          <a:p>
            <a:r>
              <a:rPr lang="en-US" dirty="0"/>
              <a:t>Day 2 – A Sprint-based Class</a:t>
            </a:r>
          </a:p>
        </p:txBody>
      </p:sp>
      <p:sp>
        <p:nvSpPr>
          <p:cNvPr id="3" name="Subtitle 2">
            <a:extLst>
              <a:ext uri="{FF2B5EF4-FFF2-40B4-BE49-F238E27FC236}">
                <a16:creationId xmlns:a16="http://schemas.microsoft.com/office/drawing/2014/main" id="{4FDE0F27-9B13-4171-ABC2-0618B025D606}"/>
              </a:ext>
            </a:extLst>
          </p:cNvPr>
          <p:cNvSpPr>
            <a:spLocks noGrp="1"/>
          </p:cNvSpPr>
          <p:nvPr>
            <p:ph type="subTitle" idx="1"/>
          </p:nvPr>
        </p:nvSpPr>
        <p:spPr/>
        <p:txBody>
          <a:bodyPr>
            <a:normAutofit fontScale="92500" lnSpcReduction="10000"/>
          </a:bodyPr>
          <a:lstStyle/>
          <a:p>
            <a:r>
              <a:rPr lang="en-US" sz="2000" dirty="0"/>
              <a:t>©Me, meaning not you. </a:t>
            </a:r>
          </a:p>
          <a:p>
            <a:r>
              <a:rPr lang="en-US" sz="1800" dirty="0"/>
              <a:t>Not that anyone on the internet respects copyright…and I don’t really care that much. </a:t>
            </a:r>
            <a:r>
              <a:rPr lang="en-US" sz="1700" dirty="0"/>
              <a:t>Unless you somehow make lots of money from these slides and an attorney convinces me that paying him lots of money will make me lots of money if I sue you. </a:t>
            </a:r>
            <a:r>
              <a:rPr lang="en-US" sz="1500" dirty="0"/>
              <a:t>Then we’ll both be in trouble because you’ll be forced to spend lots of money on an attorney to keep yourself from paying even more money if you lose the suit. </a:t>
            </a:r>
            <a:r>
              <a:rPr lang="en-US" sz="1300" dirty="0"/>
              <a:t>In short, we both lose big because we have to pay the attorneys. </a:t>
            </a:r>
            <a:r>
              <a:rPr lang="en-US" sz="1200" dirty="0"/>
              <a:t>The attorneys win big because they win either way.</a:t>
            </a:r>
            <a:r>
              <a:rPr lang="en-US" sz="1100" dirty="0"/>
              <a:t> I have nothing to lose because I don’t have to sue, and if I do, I’m taking a calculated risk—money down on an attorney as the ante on getting big bucks out of a law suit. </a:t>
            </a:r>
            <a:r>
              <a:rPr lang="en-US" sz="900" dirty="0"/>
              <a:t>You have everything to lose (attorney fees, and potentially the suit), but hardly anything to gain. </a:t>
            </a:r>
            <a:r>
              <a:rPr lang="en-US" sz="800" dirty="0"/>
              <a:t>I mean, are these slides really worth copying? </a:t>
            </a:r>
            <a:r>
              <a:rPr lang="en-US" sz="700" dirty="0"/>
              <a:t>Informative, maybe, but copying and using to make gobs of money? </a:t>
            </a:r>
            <a:r>
              <a:rPr lang="en-US" sz="600" dirty="0"/>
              <a:t>The take away? </a:t>
            </a:r>
            <a:r>
              <a:rPr lang="en-US" sz="500" dirty="0"/>
              <a:t>If you’re going to copy these slides, you had better not use them to make enough money that an attorney will hunt me down and convince me that it’s worth paying him/her to sue you. </a:t>
            </a:r>
            <a:r>
              <a:rPr lang="en-US" sz="400" dirty="0"/>
              <a:t>Enough said?</a:t>
            </a:r>
            <a:endParaRPr lang="en-US" sz="2000" dirty="0"/>
          </a:p>
        </p:txBody>
      </p:sp>
    </p:spTree>
    <p:extLst>
      <p:ext uri="{BB962C8B-B14F-4D97-AF65-F5344CB8AC3E}">
        <p14:creationId xmlns:p14="http://schemas.microsoft.com/office/powerpoint/2010/main" val="68118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31494-BDC9-4BF7-B6CC-9DF333A8B673}"/>
              </a:ext>
            </a:extLst>
          </p:cNvPr>
          <p:cNvSpPr>
            <a:spLocks noGrp="1"/>
          </p:cNvSpPr>
          <p:nvPr>
            <p:ph type="title"/>
          </p:nvPr>
        </p:nvSpPr>
        <p:spPr/>
        <p:txBody>
          <a:bodyPr/>
          <a:lstStyle/>
          <a:p>
            <a:r>
              <a:rPr lang="en-US" dirty="0"/>
              <a:t>My Philosophy</a:t>
            </a:r>
          </a:p>
        </p:txBody>
      </p:sp>
      <p:sp>
        <p:nvSpPr>
          <p:cNvPr id="3" name="Content Placeholder 2">
            <a:extLst>
              <a:ext uri="{FF2B5EF4-FFF2-40B4-BE49-F238E27FC236}">
                <a16:creationId xmlns:a16="http://schemas.microsoft.com/office/drawing/2014/main" id="{3E65620D-0BC4-450D-96EE-EB720E21BB4D}"/>
              </a:ext>
            </a:extLst>
          </p:cNvPr>
          <p:cNvSpPr>
            <a:spLocks noGrp="1"/>
          </p:cNvSpPr>
          <p:nvPr>
            <p:ph sz="half" idx="1"/>
          </p:nvPr>
        </p:nvSpPr>
        <p:spPr>
          <a:xfrm>
            <a:off x="838200" y="2644665"/>
            <a:ext cx="5181600" cy="3532297"/>
          </a:xfrm>
        </p:spPr>
        <p:txBody>
          <a:bodyPr/>
          <a:lstStyle/>
          <a:p>
            <a:pPr marL="0" indent="0">
              <a:buNone/>
            </a:pPr>
            <a:r>
              <a:rPr lang="en-US" dirty="0"/>
              <a:t>At home</a:t>
            </a:r>
          </a:p>
          <a:p>
            <a:pPr>
              <a:buFontTx/>
              <a:buChar char="-"/>
            </a:pPr>
            <a:r>
              <a:rPr lang="en-US" dirty="0"/>
              <a:t>Less busy-work</a:t>
            </a:r>
          </a:p>
          <a:p>
            <a:pPr>
              <a:buFontTx/>
              <a:buChar char="-"/>
            </a:pPr>
            <a:r>
              <a:rPr lang="en-US" dirty="0"/>
              <a:t>More practice</a:t>
            </a:r>
          </a:p>
          <a:p>
            <a:endParaRPr lang="en-US" dirty="0"/>
          </a:p>
        </p:txBody>
      </p:sp>
      <p:sp>
        <p:nvSpPr>
          <p:cNvPr id="4" name="Content Placeholder 3">
            <a:extLst>
              <a:ext uri="{FF2B5EF4-FFF2-40B4-BE49-F238E27FC236}">
                <a16:creationId xmlns:a16="http://schemas.microsoft.com/office/drawing/2014/main" id="{716F8C27-D0C3-4280-8BD1-977909AC5BB3}"/>
              </a:ext>
            </a:extLst>
          </p:cNvPr>
          <p:cNvSpPr>
            <a:spLocks noGrp="1"/>
          </p:cNvSpPr>
          <p:nvPr>
            <p:ph sz="half" idx="2"/>
          </p:nvPr>
        </p:nvSpPr>
        <p:spPr>
          <a:xfrm>
            <a:off x="6172200" y="2644665"/>
            <a:ext cx="5181600" cy="3532297"/>
          </a:xfrm>
        </p:spPr>
        <p:txBody>
          <a:bodyPr/>
          <a:lstStyle/>
          <a:p>
            <a:pPr marL="0" indent="0">
              <a:buNone/>
            </a:pPr>
            <a:r>
              <a:rPr lang="en-US" dirty="0"/>
              <a:t>In class</a:t>
            </a:r>
          </a:p>
          <a:p>
            <a:pPr>
              <a:buFontTx/>
              <a:buChar char="-"/>
            </a:pPr>
            <a:r>
              <a:rPr lang="en-US" dirty="0"/>
              <a:t>Less pressure</a:t>
            </a:r>
          </a:p>
          <a:p>
            <a:pPr>
              <a:buFontTx/>
              <a:buChar char="-"/>
            </a:pPr>
            <a:r>
              <a:rPr lang="en-US" dirty="0"/>
              <a:t>More mentoring</a:t>
            </a:r>
          </a:p>
          <a:p>
            <a:endParaRPr lang="en-US" dirty="0"/>
          </a:p>
        </p:txBody>
      </p:sp>
      <p:pic>
        <p:nvPicPr>
          <p:cNvPr id="6" name="Graphic 5">
            <a:extLst>
              <a:ext uri="{FF2B5EF4-FFF2-40B4-BE49-F238E27FC236}">
                <a16:creationId xmlns:a16="http://schemas.microsoft.com/office/drawing/2014/main" id="{847E4EC8-D408-4347-812D-43FDE190B1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6151" y="2645431"/>
            <a:ext cx="457200" cy="406400"/>
          </a:xfrm>
          <a:prstGeom prst="rect">
            <a:avLst/>
          </a:prstGeom>
        </p:spPr>
      </p:pic>
      <p:pic>
        <p:nvPicPr>
          <p:cNvPr id="8" name="Graphic 7">
            <a:extLst>
              <a:ext uri="{FF2B5EF4-FFF2-40B4-BE49-F238E27FC236}">
                <a16:creationId xmlns:a16="http://schemas.microsoft.com/office/drawing/2014/main" id="{E36DEC6A-5948-4CFD-881E-514C4CE644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4173" y="2594631"/>
            <a:ext cx="400051" cy="457200"/>
          </a:xfrm>
          <a:prstGeom prst="rect">
            <a:avLst/>
          </a:prstGeom>
        </p:spPr>
      </p:pic>
      <p:sp>
        <p:nvSpPr>
          <p:cNvPr id="9" name="TextBox 8">
            <a:extLst>
              <a:ext uri="{FF2B5EF4-FFF2-40B4-BE49-F238E27FC236}">
                <a16:creationId xmlns:a16="http://schemas.microsoft.com/office/drawing/2014/main" id="{BCA94B7B-589F-4E73-84B4-48BE874DDF5A}"/>
              </a:ext>
            </a:extLst>
          </p:cNvPr>
          <p:cNvSpPr txBox="1"/>
          <p:nvPr/>
        </p:nvSpPr>
        <p:spPr>
          <a:xfrm>
            <a:off x="875972" y="1556056"/>
            <a:ext cx="6095342" cy="646331"/>
          </a:xfrm>
          <a:prstGeom prst="rect">
            <a:avLst/>
          </a:prstGeom>
          <a:noFill/>
        </p:spPr>
        <p:txBody>
          <a:bodyPr wrap="square">
            <a:spAutoFit/>
          </a:bodyPr>
          <a:lstStyle/>
          <a:p>
            <a:r>
              <a:rPr lang="en-US" sz="3600" dirty="0">
                <a:ln w="0"/>
                <a:solidFill>
                  <a:schemeClr val="accent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“Work Hard, Don’t Stress”</a:t>
            </a:r>
          </a:p>
        </p:txBody>
      </p:sp>
    </p:spTree>
    <p:extLst>
      <p:ext uri="{BB962C8B-B14F-4D97-AF65-F5344CB8AC3E}">
        <p14:creationId xmlns:p14="http://schemas.microsoft.com/office/powerpoint/2010/main" val="1372429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D904E24-919D-40EC-A71D-58A14306F52F}"/>
              </a:ext>
            </a:extLst>
          </p:cNvPr>
          <p:cNvSpPr/>
          <p:nvPr/>
        </p:nvSpPr>
        <p:spPr>
          <a:xfrm>
            <a:off x="2381657" y="1103702"/>
            <a:ext cx="2998412" cy="55970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E7E0898-1254-4E64-8175-97EDD7C9479E}"/>
              </a:ext>
            </a:extLst>
          </p:cNvPr>
          <p:cNvSpPr txBox="1"/>
          <p:nvPr/>
        </p:nvSpPr>
        <p:spPr>
          <a:xfrm>
            <a:off x="2648182" y="1503490"/>
            <a:ext cx="2465361"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a:t>
            </a:r>
          </a:p>
        </p:txBody>
      </p:sp>
      <p:sp>
        <p:nvSpPr>
          <p:cNvPr id="7" name="TextBox 6">
            <a:extLst>
              <a:ext uri="{FF2B5EF4-FFF2-40B4-BE49-F238E27FC236}">
                <a16:creationId xmlns:a16="http://schemas.microsoft.com/office/drawing/2014/main" id="{CDAA671B-4D26-4715-BF76-F10BBE9BA1D0}"/>
              </a:ext>
            </a:extLst>
          </p:cNvPr>
          <p:cNvSpPr txBox="1"/>
          <p:nvPr/>
        </p:nvSpPr>
        <p:spPr>
          <a:xfrm>
            <a:off x="2648182" y="6101055"/>
            <a:ext cx="2465361"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16</a:t>
            </a:r>
          </a:p>
        </p:txBody>
      </p:sp>
      <p:cxnSp>
        <p:nvCxnSpPr>
          <p:cNvPr id="9" name="Straight Arrow Connector 8">
            <a:extLst>
              <a:ext uri="{FF2B5EF4-FFF2-40B4-BE49-F238E27FC236}">
                <a16:creationId xmlns:a16="http://schemas.microsoft.com/office/drawing/2014/main" id="{44C92200-A3DA-4CBB-866D-BADFC4819C98}"/>
              </a:ext>
            </a:extLst>
          </p:cNvPr>
          <p:cNvCxnSpPr>
            <a:cxnSpLocks/>
          </p:cNvCxnSpPr>
          <p:nvPr/>
        </p:nvCxnSpPr>
        <p:spPr>
          <a:xfrm>
            <a:off x="3880863" y="2103173"/>
            <a:ext cx="0" cy="386461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7" name="Rectangle: Rounded Corners 16">
            <a:extLst>
              <a:ext uri="{FF2B5EF4-FFF2-40B4-BE49-F238E27FC236}">
                <a16:creationId xmlns:a16="http://schemas.microsoft.com/office/drawing/2014/main" id="{7B4B4608-67E0-4C11-81BC-5B1D276920CA}"/>
              </a:ext>
            </a:extLst>
          </p:cNvPr>
          <p:cNvSpPr/>
          <p:nvPr/>
        </p:nvSpPr>
        <p:spPr>
          <a:xfrm>
            <a:off x="5395663" y="1303596"/>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18" name="Rectangle: Rounded Corners 17">
            <a:extLst>
              <a:ext uri="{FF2B5EF4-FFF2-40B4-BE49-F238E27FC236}">
                <a16:creationId xmlns:a16="http://schemas.microsoft.com/office/drawing/2014/main" id="{14030A7A-0044-4281-9D26-96E540A955BE}"/>
              </a:ext>
            </a:extLst>
          </p:cNvPr>
          <p:cNvSpPr/>
          <p:nvPr/>
        </p:nvSpPr>
        <p:spPr>
          <a:xfrm>
            <a:off x="5395663" y="1703384"/>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19" name="Rectangle: Rounded Corners 18">
            <a:extLst>
              <a:ext uri="{FF2B5EF4-FFF2-40B4-BE49-F238E27FC236}">
                <a16:creationId xmlns:a16="http://schemas.microsoft.com/office/drawing/2014/main" id="{51515E95-6B22-43E5-B286-6144E58A4FDB}"/>
              </a:ext>
            </a:extLst>
          </p:cNvPr>
          <p:cNvSpPr/>
          <p:nvPr/>
        </p:nvSpPr>
        <p:spPr>
          <a:xfrm>
            <a:off x="5395663" y="2103173"/>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0" name="Rectangle: Rounded Corners 19">
            <a:extLst>
              <a:ext uri="{FF2B5EF4-FFF2-40B4-BE49-F238E27FC236}">
                <a16:creationId xmlns:a16="http://schemas.microsoft.com/office/drawing/2014/main" id="{02A3B114-F744-4588-B111-BBE59299C228}"/>
              </a:ext>
            </a:extLst>
          </p:cNvPr>
          <p:cNvSpPr/>
          <p:nvPr/>
        </p:nvSpPr>
        <p:spPr>
          <a:xfrm>
            <a:off x="5395663" y="2502961"/>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1" name="Rectangle: Rounded Corners 20">
            <a:extLst>
              <a:ext uri="{FF2B5EF4-FFF2-40B4-BE49-F238E27FC236}">
                <a16:creationId xmlns:a16="http://schemas.microsoft.com/office/drawing/2014/main" id="{A5E3FAD3-B75A-4063-8DB7-1AC38C5E0588}"/>
              </a:ext>
            </a:extLst>
          </p:cNvPr>
          <p:cNvSpPr/>
          <p:nvPr/>
        </p:nvSpPr>
        <p:spPr>
          <a:xfrm>
            <a:off x="5395663" y="2902749"/>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2" name="Rectangle: Rounded Corners 21">
            <a:extLst>
              <a:ext uri="{FF2B5EF4-FFF2-40B4-BE49-F238E27FC236}">
                <a16:creationId xmlns:a16="http://schemas.microsoft.com/office/drawing/2014/main" id="{E9A7BBF9-C7FB-4AB0-9C1F-533FA5D63014}"/>
              </a:ext>
            </a:extLst>
          </p:cNvPr>
          <p:cNvSpPr/>
          <p:nvPr/>
        </p:nvSpPr>
        <p:spPr>
          <a:xfrm>
            <a:off x="5395663" y="3302537"/>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3" name="Rectangle: Rounded Corners 22">
            <a:extLst>
              <a:ext uri="{FF2B5EF4-FFF2-40B4-BE49-F238E27FC236}">
                <a16:creationId xmlns:a16="http://schemas.microsoft.com/office/drawing/2014/main" id="{C5FBF94A-E9A3-4FAD-A6A0-D746D59184BD}"/>
              </a:ext>
            </a:extLst>
          </p:cNvPr>
          <p:cNvSpPr/>
          <p:nvPr/>
        </p:nvSpPr>
        <p:spPr>
          <a:xfrm>
            <a:off x="5395663" y="3702325"/>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4" name="Rectangle: Rounded Corners 23">
            <a:extLst>
              <a:ext uri="{FF2B5EF4-FFF2-40B4-BE49-F238E27FC236}">
                <a16:creationId xmlns:a16="http://schemas.microsoft.com/office/drawing/2014/main" id="{122E5EFF-83FB-4E2E-961C-8D4749E7B541}"/>
              </a:ext>
            </a:extLst>
          </p:cNvPr>
          <p:cNvSpPr/>
          <p:nvPr/>
        </p:nvSpPr>
        <p:spPr>
          <a:xfrm>
            <a:off x="5395663" y="4102114"/>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5" name="Rectangle: Rounded Corners 24">
            <a:extLst>
              <a:ext uri="{FF2B5EF4-FFF2-40B4-BE49-F238E27FC236}">
                <a16:creationId xmlns:a16="http://schemas.microsoft.com/office/drawing/2014/main" id="{CE1960FB-354D-4615-9994-2528D1A49159}"/>
              </a:ext>
            </a:extLst>
          </p:cNvPr>
          <p:cNvSpPr/>
          <p:nvPr/>
        </p:nvSpPr>
        <p:spPr>
          <a:xfrm>
            <a:off x="5395663" y="4501902"/>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6" name="Rectangle: Rounded Corners 25">
            <a:extLst>
              <a:ext uri="{FF2B5EF4-FFF2-40B4-BE49-F238E27FC236}">
                <a16:creationId xmlns:a16="http://schemas.microsoft.com/office/drawing/2014/main" id="{A6313120-E8EF-4FC0-8DD3-AD5CA9FBAA87}"/>
              </a:ext>
            </a:extLst>
          </p:cNvPr>
          <p:cNvSpPr/>
          <p:nvPr/>
        </p:nvSpPr>
        <p:spPr>
          <a:xfrm>
            <a:off x="5395663" y="4901690"/>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7" name="Rectangle: Rounded Corners 26">
            <a:extLst>
              <a:ext uri="{FF2B5EF4-FFF2-40B4-BE49-F238E27FC236}">
                <a16:creationId xmlns:a16="http://schemas.microsoft.com/office/drawing/2014/main" id="{21DA5CFC-C78A-46CA-9909-492D7F9657C8}"/>
              </a:ext>
            </a:extLst>
          </p:cNvPr>
          <p:cNvSpPr/>
          <p:nvPr/>
        </p:nvSpPr>
        <p:spPr>
          <a:xfrm>
            <a:off x="5395663" y="5301478"/>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28" name="Rectangle: Rounded Corners 27">
            <a:extLst>
              <a:ext uri="{FF2B5EF4-FFF2-40B4-BE49-F238E27FC236}">
                <a16:creationId xmlns:a16="http://schemas.microsoft.com/office/drawing/2014/main" id="{261EC68F-E5BF-4FEE-8396-B37F94EFE5D0}"/>
              </a:ext>
            </a:extLst>
          </p:cNvPr>
          <p:cNvSpPr/>
          <p:nvPr/>
        </p:nvSpPr>
        <p:spPr>
          <a:xfrm>
            <a:off x="5395663" y="5701266"/>
            <a:ext cx="1455966"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HW</a:t>
            </a:r>
          </a:p>
        </p:txBody>
      </p:sp>
      <p:sp>
        <p:nvSpPr>
          <p:cNvPr id="33" name="Rectangle: Rounded Corners 32">
            <a:extLst>
              <a:ext uri="{FF2B5EF4-FFF2-40B4-BE49-F238E27FC236}">
                <a16:creationId xmlns:a16="http://schemas.microsoft.com/office/drawing/2014/main" id="{6B65BA18-0AD0-43BE-911D-4095EF30432E}"/>
              </a:ext>
            </a:extLst>
          </p:cNvPr>
          <p:cNvSpPr/>
          <p:nvPr/>
        </p:nvSpPr>
        <p:spPr>
          <a:xfrm>
            <a:off x="6867223" y="1280913"/>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4" name="Rectangle: Rounded Corners 33">
            <a:extLst>
              <a:ext uri="{FF2B5EF4-FFF2-40B4-BE49-F238E27FC236}">
                <a16:creationId xmlns:a16="http://schemas.microsoft.com/office/drawing/2014/main" id="{0CCFC8E0-FAC8-4189-B701-CBE7EFC9A129}"/>
              </a:ext>
            </a:extLst>
          </p:cNvPr>
          <p:cNvSpPr/>
          <p:nvPr/>
        </p:nvSpPr>
        <p:spPr>
          <a:xfrm>
            <a:off x="6882818" y="2485949"/>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5" name="Rectangle: Rounded Corners 34">
            <a:extLst>
              <a:ext uri="{FF2B5EF4-FFF2-40B4-BE49-F238E27FC236}">
                <a16:creationId xmlns:a16="http://schemas.microsoft.com/office/drawing/2014/main" id="{D23879C3-2A4B-4C04-90CA-44A737C7CE8E}"/>
              </a:ext>
            </a:extLst>
          </p:cNvPr>
          <p:cNvSpPr/>
          <p:nvPr/>
        </p:nvSpPr>
        <p:spPr>
          <a:xfrm>
            <a:off x="6867223" y="3690984"/>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6" name="Rectangle: Rounded Corners 35">
            <a:extLst>
              <a:ext uri="{FF2B5EF4-FFF2-40B4-BE49-F238E27FC236}">
                <a16:creationId xmlns:a16="http://schemas.microsoft.com/office/drawing/2014/main" id="{32472C26-CD44-4DE4-B133-0916BF111B49}"/>
              </a:ext>
            </a:extLst>
          </p:cNvPr>
          <p:cNvSpPr/>
          <p:nvPr/>
        </p:nvSpPr>
        <p:spPr>
          <a:xfrm>
            <a:off x="6867223" y="4901690"/>
            <a:ext cx="1455966" cy="11993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Project</a:t>
            </a:r>
          </a:p>
        </p:txBody>
      </p:sp>
      <p:sp>
        <p:nvSpPr>
          <p:cNvPr id="37" name="Rectangle: Rounded Corners 36">
            <a:extLst>
              <a:ext uri="{FF2B5EF4-FFF2-40B4-BE49-F238E27FC236}">
                <a16:creationId xmlns:a16="http://schemas.microsoft.com/office/drawing/2014/main" id="{D8CDB5A7-76B3-49B3-9F86-0AFF647CC658}"/>
              </a:ext>
            </a:extLst>
          </p:cNvPr>
          <p:cNvSpPr/>
          <p:nvPr/>
        </p:nvSpPr>
        <p:spPr>
          <a:xfrm>
            <a:off x="8354378" y="2908420"/>
            <a:ext cx="1455966" cy="39978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ysClr val="windowText" lastClr="000000"/>
                </a:solidFill>
              </a:rPr>
              <a:t>Midterm</a:t>
            </a:r>
          </a:p>
        </p:txBody>
      </p:sp>
      <p:sp>
        <p:nvSpPr>
          <p:cNvPr id="38" name="Rectangle: Rounded Corners 37">
            <a:extLst>
              <a:ext uri="{FF2B5EF4-FFF2-40B4-BE49-F238E27FC236}">
                <a16:creationId xmlns:a16="http://schemas.microsoft.com/office/drawing/2014/main" id="{BA8A1334-0496-4DBD-86B0-4F3962D1782A}"/>
              </a:ext>
            </a:extLst>
          </p:cNvPr>
          <p:cNvSpPr/>
          <p:nvPr/>
        </p:nvSpPr>
        <p:spPr>
          <a:xfrm>
            <a:off x="8338075" y="4507572"/>
            <a:ext cx="1455966" cy="39978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ysClr val="windowText" lastClr="000000"/>
                </a:solidFill>
              </a:rPr>
              <a:t>Midterm</a:t>
            </a:r>
          </a:p>
        </p:txBody>
      </p:sp>
      <p:sp>
        <p:nvSpPr>
          <p:cNvPr id="39" name="Rectangle: Rounded Corners 38">
            <a:extLst>
              <a:ext uri="{FF2B5EF4-FFF2-40B4-BE49-F238E27FC236}">
                <a16:creationId xmlns:a16="http://schemas.microsoft.com/office/drawing/2014/main" id="{F280A80E-A6F4-439A-B911-6AF19FFCC119}"/>
              </a:ext>
            </a:extLst>
          </p:cNvPr>
          <p:cNvSpPr/>
          <p:nvPr/>
        </p:nvSpPr>
        <p:spPr>
          <a:xfrm>
            <a:off x="5395663" y="6123737"/>
            <a:ext cx="4367900" cy="39978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Final</a:t>
            </a:r>
          </a:p>
        </p:txBody>
      </p:sp>
      <p:sp>
        <p:nvSpPr>
          <p:cNvPr id="3" name="TextBox 2">
            <a:extLst>
              <a:ext uri="{FF2B5EF4-FFF2-40B4-BE49-F238E27FC236}">
                <a16:creationId xmlns:a16="http://schemas.microsoft.com/office/drawing/2014/main" id="{7BD4338B-984E-4202-9DA9-565FA1682F0B}"/>
              </a:ext>
            </a:extLst>
          </p:cNvPr>
          <p:cNvSpPr txBox="1"/>
          <p:nvPr/>
        </p:nvSpPr>
        <p:spPr>
          <a:xfrm>
            <a:off x="1828800" y="152401"/>
            <a:ext cx="8534400" cy="646331"/>
          </a:xfrm>
          <a:prstGeom prst="rect">
            <a:avLst/>
          </a:prstGeom>
          <a:noFill/>
        </p:spPr>
        <p:txBody>
          <a:bodyPr wrap="square" rtlCol="0">
            <a:spAutoFit/>
          </a:bodyPr>
          <a:lstStyle/>
          <a:p>
            <a:pPr algn="ctr"/>
            <a:r>
              <a:rPr lang="en-US" sz="3600" dirty="0"/>
              <a:t>Traditional Class</a:t>
            </a:r>
          </a:p>
        </p:txBody>
      </p:sp>
    </p:spTree>
    <p:extLst>
      <p:ext uri="{BB962C8B-B14F-4D97-AF65-F5344CB8AC3E}">
        <p14:creationId xmlns:p14="http://schemas.microsoft.com/office/powerpoint/2010/main" val="344711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4338B-984E-4202-9DA9-565FA1682F0B}"/>
              </a:ext>
            </a:extLst>
          </p:cNvPr>
          <p:cNvSpPr txBox="1"/>
          <p:nvPr/>
        </p:nvSpPr>
        <p:spPr>
          <a:xfrm>
            <a:off x="1828800" y="152401"/>
            <a:ext cx="8534400" cy="646331"/>
          </a:xfrm>
          <a:prstGeom prst="rect">
            <a:avLst/>
          </a:prstGeom>
          <a:noFill/>
        </p:spPr>
        <p:txBody>
          <a:bodyPr wrap="square" rtlCol="0">
            <a:spAutoFit/>
          </a:bodyPr>
          <a:lstStyle/>
          <a:p>
            <a:pPr algn="ctr"/>
            <a:r>
              <a:rPr lang="en-US" sz="3600" dirty="0"/>
              <a:t>Sprint-based Class</a:t>
            </a:r>
          </a:p>
        </p:txBody>
      </p:sp>
      <p:sp>
        <p:nvSpPr>
          <p:cNvPr id="50" name="Rectangle: Rounded Corners 49">
            <a:extLst>
              <a:ext uri="{FF2B5EF4-FFF2-40B4-BE49-F238E27FC236}">
                <a16:creationId xmlns:a16="http://schemas.microsoft.com/office/drawing/2014/main" id="{46010A3B-4CAE-42C0-AF05-53592E7EB57C}"/>
              </a:ext>
            </a:extLst>
          </p:cNvPr>
          <p:cNvSpPr/>
          <p:nvPr/>
        </p:nvSpPr>
        <p:spPr>
          <a:xfrm>
            <a:off x="2286000" y="1109472"/>
            <a:ext cx="3017263" cy="55961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AC32E2AF-802E-4F27-9BC7-230A4E2C2258}"/>
              </a:ext>
            </a:extLst>
          </p:cNvPr>
          <p:cNvSpPr txBox="1"/>
          <p:nvPr/>
        </p:nvSpPr>
        <p:spPr>
          <a:xfrm>
            <a:off x="2554201" y="1509195"/>
            <a:ext cx="248086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a:t>
            </a:r>
          </a:p>
        </p:txBody>
      </p:sp>
      <p:sp>
        <p:nvSpPr>
          <p:cNvPr id="52" name="TextBox 51">
            <a:extLst>
              <a:ext uri="{FF2B5EF4-FFF2-40B4-BE49-F238E27FC236}">
                <a16:creationId xmlns:a16="http://schemas.microsoft.com/office/drawing/2014/main" id="{35037AEE-C098-4185-B2A8-0D59FD944111}"/>
              </a:ext>
            </a:extLst>
          </p:cNvPr>
          <p:cNvSpPr txBox="1"/>
          <p:nvPr/>
        </p:nvSpPr>
        <p:spPr>
          <a:xfrm>
            <a:off x="2554201" y="6106015"/>
            <a:ext cx="2480860"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Week 16</a:t>
            </a:r>
          </a:p>
        </p:txBody>
      </p:sp>
      <p:cxnSp>
        <p:nvCxnSpPr>
          <p:cNvPr id="53" name="Straight Arrow Connector 52">
            <a:extLst>
              <a:ext uri="{FF2B5EF4-FFF2-40B4-BE49-F238E27FC236}">
                <a16:creationId xmlns:a16="http://schemas.microsoft.com/office/drawing/2014/main" id="{9C7A85A6-D3BA-4D5B-8301-13CACD570818}"/>
              </a:ext>
            </a:extLst>
          </p:cNvPr>
          <p:cNvCxnSpPr>
            <a:cxnSpLocks/>
          </p:cNvCxnSpPr>
          <p:nvPr/>
        </p:nvCxnSpPr>
        <p:spPr>
          <a:xfrm>
            <a:off x="3794631" y="2108781"/>
            <a:ext cx="0" cy="38639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A8B78096-E48B-4E80-84C3-8DF60B4C44FA}"/>
              </a:ext>
            </a:extLst>
          </p:cNvPr>
          <p:cNvSpPr/>
          <p:nvPr/>
        </p:nvSpPr>
        <p:spPr>
          <a:xfrm>
            <a:off x="5315567" y="6145703"/>
            <a:ext cx="4395361" cy="39972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ysClr val="windowText" lastClr="000000"/>
                </a:solidFill>
              </a:rPr>
              <a:t>Final Presentation</a:t>
            </a:r>
          </a:p>
        </p:txBody>
      </p:sp>
      <p:sp>
        <p:nvSpPr>
          <p:cNvPr id="55" name="Rectangle: Rounded Corners 54">
            <a:extLst>
              <a:ext uri="{FF2B5EF4-FFF2-40B4-BE49-F238E27FC236}">
                <a16:creationId xmlns:a16="http://schemas.microsoft.com/office/drawing/2014/main" id="{71B79EAF-5AC3-44EA-A5F8-CA6CD29951C3}"/>
              </a:ext>
            </a:extLst>
          </p:cNvPr>
          <p:cNvSpPr/>
          <p:nvPr/>
        </p:nvSpPr>
        <p:spPr>
          <a:xfrm>
            <a:off x="5315567" y="1288178"/>
            <a:ext cx="4322232" cy="688480"/>
          </a:xfrm>
          <a:prstGeom prst="roundRect">
            <a:avLst/>
          </a:prstGeom>
          <a:ln w="12700">
            <a:solidFill>
              <a:srgbClr val="7030A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Course Intro</a:t>
            </a:r>
          </a:p>
        </p:txBody>
      </p:sp>
      <p:sp>
        <p:nvSpPr>
          <p:cNvPr id="56" name="Rectangle: Rounded Corners 55">
            <a:extLst>
              <a:ext uri="{FF2B5EF4-FFF2-40B4-BE49-F238E27FC236}">
                <a16:creationId xmlns:a16="http://schemas.microsoft.com/office/drawing/2014/main" id="{72C690EB-5534-44D2-8D31-EFA7DBCE32C2}"/>
              </a:ext>
            </a:extLst>
          </p:cNvPr>
          <p:cNvSpPr/>
          <p:nvPr/>
        </p:nvSpPr>
        <p:spPr>
          <a:xfrm>
            <a:off x="5315567" y="199781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7" name="Rectangle: Rounded Corners 56">
            <a:extLst>
              <a:ext uri="{FF2B5EF4-FFF2-40B4-BE49-F238E27FC236}">
                <a16:creationId xmlns:a16="http://schemas.microsoft.com/office/drawing/2014/main" id="{97ED1F63-6F25-43E2-B547-1A71FD6DB818}"/>
              </a:ext>
            </a:extLst>
          </p:cNvPr>
          <p:cNvSpPr/>
          <p:nvPr/>
        </p:nvSpPr>
        <p:spPr>
          <a:xfrm>
            <a:off x="5315567" y="2686293"/>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8" name="Rectangle: Rounded Corners 57">
            <a:extLst>
              <a:ext uri="{FF2B5EF4-FFF2-40B4-BE49-F238E27FC236}">
                <a16:creationId xmlns:a16="http://schemas.microsoft.com/office/drawing/2014/main" id="{FCC4CA7F-5FC9-4B06-8CC6-0741771C889F}"/>
              </a:ext>
            </a:extLst>
          </p:cNvPr>
          <p:cNvSpPr/>
          <p:nvPr/>
        </p:nvSpPr>
        <p:spPr>
          <a:xfrm>
            <a:off x="5315567" y="3374773"/>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59" name="Rectangle: Rounded Corners 58">
            <a:extLst>
              <a:ext uri="{FF2B5EF4-FFF2-40B4-BE49-F238E27FC236}">
                <a16:creationId xmlns:a16="http://schemas.microsoft.com/office/drawing/2014/main" id="{6130C27E-97A9-4CA1-9447-B0AC5E39450F}"/>
              </a:ext>
            </a:extLst>
          </p:cNvPr>
          <p:cNvSpPr/>
          <p:nvPr/>
        </p:nvSpPr>
        <p:spPr>
          <a:xfrm>
            <a:off x="5315567" y="406325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60" name="Rectangle: Rounded Corners 59">
            <a:extLst>
              <a:ext uri="{FF2B5EF4-FFF2-40B4-BE49-F238E27FC236}">
                <a16:creationId xmlns:a16="http://schemas.microsoft.com/office/drawing/2014/main" id="{82E39E8A-7A6C-41D6-9621-3706E1F15BD2}"/>
              </a:ext>
            </a:extLst>
          </p:cNvPr>
          <p:cNvSpPr/>
          <p:nvPr/>
        </p:nvSpPr>
        <p:spPr>
          <a:xfrm>
            <a:off x="5315567" y="475173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
        <p:nvSpPr>
          <p:cNvPr id="61" name="Rectangle: Rounded Corners 60">
            <a:extLst>
              <a:ext uri="{FF2B5EF4-FFF2-40B4-BE49-F238E27FC236}">
                <a16:creationId xmlns:a16="http://schemas.microsoft.com/office/drawing/2014/main" id="{F8F02616-CFDB-46FC-8C79-D31530B7E68E}"/>
              </a:ext>
            </a:extLst>
          </p:cNvPr>
          <p:cNvSpPr/>
          <p:nvPr/>
        </p:nvSpPr>
        <p:spPr>
          <a:xfrm>
            <a:off x="5315567" y="5440214"/>
            <a:ext cx="4395361" cy="688480"/>
          </a:xfrm>
          <a:prstGeom prst="roundRect">
            <a:avLst/>
          </a:prstGeom>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Sprint</a:t>
            </a:r>
          </a:p>
        </p:txBody>
      </p:sp>
    </p:spTree>
    <p:extLst>
      <p:ext uri="{BB962C8B-B14F-4D97-AF65-F5344CB8AC3E}">
        <p14:creationId xmlns:p14="http://schemas.microsoft.com/office/powerpoint/2010/main" val="2823084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EAE5-9AA9-4848-8E2D-54D7F57AB360}"/>
              </a:ext>
            </a:extLst>
          </p:cNvPr>
          <p:cNvSpPr>
            <a:spLocks noGrp="1"/>
          </p:cNvSpPr>
          <p:nvPr>
            <p:ph type="title"/>
          </p:nvPr>
        </p:nvSpPr>
        <p:spPr/>
        <p:txBody>
          <a:bodyPr/>
          <a:lstStyle/>
          <a:p>
            <a:r>
              <a:rPr lang="en-US" dirty="0"/>
              <a:t>Sprint Details</a:t>
            </a:r>
          </a:p>
        </p:txBody>
      </p:sp>
      <p:graphicFrame>
        <p:nvGraphicFramePr>
          <p:cNvPr id="3" name="Table 3">
            <a:extLst>
              <a:ext uri="{FF2B5EF4-FFF2-40B4-BE49-F238E27FC236}">
                <a16:creationId xmlns:a16="http://schemas.microsoft.com/office/drawing/2014/main" id="{8E1D4226-3D49-406D-A02C-896A9481F986}"/>
              </a:ext>
            </a:extLst>
          </p:cNvPr>
          <p:cNvGraphicFramePr>
            <a:graphicFrameLocks noGrp="1"/>
          </p:cNvGraphicFramePr>
          <p:nvPr>
            <p:extLst>
              <p:ext uri="{D42A27DB-BD31-4B8C-83A1-F6EECF244321}">
                <p14:modId xmlns:p14="http://schemas.microsoft.com/office/powerpoint/2010/main" val="4029249371"/>
              </p:ext>
            </p:extLst>
          </p:nvPr>
        </p:nvGraphicFramePr>
        <p:xfrm>
          <a:off x="338959" y="2240740"/>
          <a:ext cx="5293273" cy="4252135"/>
        </p:xfrm>
        <a:graphic>
          <a:graphicData uri="http://schemas.openxmlformats.org/drawingml/2006/table">
            <a:tbl>
              <a:tblPr firstRow="1" bandRow="1">
                <a:tableStyleId>{5C22544A-7EE6-4342-B048-85BDC9FD1C3A}</a:tableStyleId>
              </a:tblPr>
              <a:tblGrid>
                <a:gridCol w="370953">
                  <a:extLst>
                    <a:ext uri="{9D8B030D-6E8A-4147-A177-3AD203B41FA5}">
                      <a16:colId xmlns:a16="http://schemas.microsoft.com/office/drawing/2014/main" val="2573158251"/>
                    </a:ext>
                  </a:extLst>
                </a:gridCol>
                <a:gridCol w="1843528">
                  <a:extLst>
                    <a:ext uri="{9D8B030D-6E8A-4147-A177-3AD203B41FA5}">
                      <a16:colId xmlns:a16="http://schemas.microsoft.com/office/drawing/2014/main" val="3791088305"/>
                    </a:ext>
                  </a:extLst>
                </a:gridCol>
                <a:gridCol w="1592478">
                  <a:extLst>
                    <a:ext uri="{9D8B030D-6E8A-4147-A177-3AD203B41FA5}">
                      <a16:colId xmlns:a16="http://schemas.microsoft.com/office/drawing/2014/main" val="3555919115"/>
                    </a:ext>
                  </a:extLst>
                </a:gridCol>
                <a:gridCol w="1486314">
                  <a:extLst>
                    <a:ext uri="{9D8B030D-6E8A-4147-A177-3AD203B41FA5}">
                      <a16:colId xmlns:a16="http://schemas.microsoft.com/office/drawing/2014/main" val="63274219"/>
                    </a:ext>
                  </a:extLst>
                </a:gridCol>
              </a:tblGrid>
              <a:tr h="246272">
                <a:tc>
                  <a:txBody>
                    <a:bodyPr/>
                    <a:lstStyle/>
                    <a:p>
                      <a:pPr algn="l"/>
                      <a:endParaRPr lang="en-US" dirty="0"/>
                    </a:p>
                  </a:txBody>
                  <a:tcPr anchor="ctr"/>
                </a:tc>
                <a:tc>
                  <a:txBody>
                    <a:bodyPr/>
                    <a:lstStyle/>
                    <a:p>
                      <a:pPr algn="l"/>
                      <a:r>
                        <a:rPr lang="en-US" dirty="0"/>
                        <a:t>Class</a:t>
                      </a:r>
                    </a:p>
                  </a:txBody>
                  <a:tcPr anchor="ctr"/>
                </a:tc>
                <a:tc>
                  <a:txBody>
                    <a:bodyPr/>
                    <a:lstStyle/>
                    <a:p>
                      <a:pPr algn="l"/>
                      <a:r>
                        <a:rPr lang="en-US" dirty="0"/>
                        <a:t>At Home</a:t>
                      </a:r>
                    </a:p>
                  </a:txBody>
                  <a:tcPr anchor="ctr"/>
                </a:tc>
                <a:tc>
                  <a:txBody>
                    <a:bodyPr/>
                    <a:lstStyle/>
                    <a:p>
                      <a:pPr algn="l"/>
                      <a:endParaRPr lang="en-US"/>
                    </a:p>
                  </a:txBody>
                  <a:tcPr anchor="ctr"/>
                </a:tc>
                <a:extLst>
                  <a:ext uri="{0D108BD9-81ED-4DB2-BD59-A6C34878D82A}">
                    <a16:rowId xmlns:a16="http://schemas.microsoft.com/office/drawing/2014/main" val="356952398"/>
                  </a:ext>
                </a:extLst>
              </a:tr>
              <a:tr h="789420">
                <a:tc>
                  <a:txBody>
                    <a:bodyPr/>
                    <a:lstStyle/>
                    <a:p>
                      <a:pPr algn="l"/>
                      <a:r>
                        <a:rPr lang="en-US" dirty="0"/>
                        <a:t>M</a:t>
                      </a:r>
                    </a:p>
                  </a:txBody>
                  <a:tcPr anchor="ctr"/>
                </a:tc>
                <a:tc>
                  <a:txBody>
                    <a:bodyPr/>
                    <a:lstStyle/>
                    <a:p>
                      <a:pPr algn="r"/>
                      <a:r>
                        <a:rPr lang="en-US" dirty="0"/>
                        <a:t>In-Class Lecture</a:t>
                      </a:r>
                    </a:p>
                    <a:p>
                      <a:pPr algn="r"/>
                      <a:r>
                        <a:rPr lang="en-US" dirty="0"/>
                        <a:t>Sprint Time</a:t>
                      </a:r>
                    </a:p>
                  </a:txBody>
                  <a:tcPr anchor="ctr"/>
                </a:tc>
                <a:tc rowSpan="2">
                  <a:txBody>
                    <a:bodyPr/>
                    <a:lstStyle/>
                    <a:p>
                      <a:pPr algn="l"/>
                      <a:r>
                        <a:rPr lang="en-US" dirty="0"/>
                        <a:t>Hours &amp; Hours of Work</a:t>
                      </a:r>
                    </a:p>
                  </a:txBody>
                  <a:tcPr anchor="ctr"/>
                </a:tc>
                <a:tc rowSpan="4">
                  <a:txBody>
                    <a:bodyPr/>
                    <a:lstStyle/>
                    <a:p>
                      <a:pPr algn="l"/>
                      <a:r>
                        <a:rPr lang="en-US" dirty="0"/>
                        <a:t>Two-week Sprint</a:t>
                      </a:r>
                    </a:p>
                  </a:txBody>
                  <a:tcPr anchor="ctr"/>
                </a:tc>
                <a:extLst>
                  <a:ext uri="{0D108BD9-81ED-4DB2-BD59-A6C34878D82A}">
                    <a16:rowId xmlns:a16="http://schemas.microsoft.com/office/drawing/2014/main" val="1748214284"/>
                  </a:ext>
                </a:extLst>
              </a:tr>
              <a:tr h="971594">
                <a:tc>
                  <a:txBody>
                    <a:bodyPr/>
                    <a:lstStyle/>
                    <a:p>
                      <a:pPr algn="l"/>
                      <a:r>
                        <a:rPr lang="en-US" dirty="0"/>
                        <a:t>W</a:t>
                      </a:r>
                    </a:p>
                  </a:txBody>
                  <a:tcPr anchor="ctr"/>
                </a:tc>
                <a:tc>
                  <a:txBody>
                    <a:bodyPr/>
                    <a:lstStyle/>
                    <a:p>
                      <a:pPr algn="r"/>
                      <a:r>
                        <a:rPr lang="en-US" dirty="0"/>
                        <a:t>Remote Lecture</a:t>
                      </a:r>
                    </a:p>
                    <a:p>
                      <a:pPr algn="r"/>
                      <a:r>
                        <a:rPr lang="en-US" dirty="0"/>
                        <a:t>Self-Assessment</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61335810"/>
                  </a:ext>
                </a:extLst>
              </a:tr>
              <a:tr h="1153767">
                <a:tc>
                  <a:txBody>
                    <a:bodyPr/>
                    <a:lstStyle/>
                    <a:p>
                      <a:pPr algn="l"/>
                      <a:r>
                        <a:rPr lang="en-US" dirty="0"/>
                        <a:t>M</a:t>
                      </a:r>
                    </a:p>
                  </a:txBody>
                  <a:tcPr anchor="ctr"/>
                </a:tc>
                <a:tc>
                  <a:txBody>
                    <a:bodyPr/>
                    <a:lstStyle/>
                    <a:p>
                      <a:pPr algn="r"/>
                      <a:r>
                        <a:rPr lang="en-US" i="0" u="none" dirty="0"/>
                        <a:t>In-Class Lecture</a:t>
                      </a:r>
                    </a:p>
                    <a:p>
                      <a:pPr algn="r"/>
                      <a:r>
                        <a:rPr lang="en-US" i="0" u="none" dirty="0"/>
                        <a:t>Sprint Time</a:t>
                      </a:r>
                    </a:p>
                    <a:p>
                      <a:pPr algn="r"/>
                      <a:r>
                        <a:rPr lang="en-US" i="0" u="none" dirty="0"/>
                        <a:t>Review w/ Prof</a:t>
                      </a:r>
                    </a:p>
                  </a:txBody>
                  <a:tcPr anchor="ctr"/>
                </a:tc>
                <a:tc rowSpan="2">
                  <a:txBody>
                    <a:bodyPr/>
                    <a:lstStyle/>
                    <a:p>
                      <a:pPr algn="l"/>
                      <a:r>
                        <a:rPr lang="en-US" dirty="0"/>
                        <a:t>Hours &amp; Hours of Work</a:t>
                      </a:r>
                    </a:p>
                  </a:txBody>
                  <a:tcPr anchor="ctr"/>
                </a:tc>
                <a:tc vMerge="1">
                  <a:txBody>
                    <a:bodyPr/>
                    <a:lstStyle/>
                    <a:p>
                      <a:endParaRPr lang="en-US" dirty="0"/>
                    </a:p>
                  </a:txBody>
                  <a:tcPr/>
                </a:tc>
                <a:extLst>
                  <a:ext uri="{0D108BD9-81ED-4DB2-BD59-A6C34878D82A}">
                    <a16:rowId xmlns:a16="http://schemas.microsoft.com/office/drawing/2014/main" val="222368948"/>
                  </a:ext>
                </a:extLst>
              </a:tr>
              <a:tr h="971594">
                <a:tc>
                  <a:txBody>
                    <a:bodyPr/>
                    <a:lstStyle/>
                    <a:p>
                      <a:pPr algn="l"/>
                      <a:r>
                        <a:rPr lang="en-US" dirty="0"/>
                        <a:t>W</a:t>
                      </a:r>
                    </a:p>
                  </a:txBody>
                  <a:tcPr anchor="ctr"/>
                </a:tc>
                <a:tc>
                  <a:txBody>
                    <a:bodyPr/>
                    <a:lstStyle/>
                    <a:p>
                      <a:pPr algn="r"/>
                      <a:r>
                        <a:rPr lang="en-US" dirty="0"/>
                        <a:t>Remote Lecture</a:t>
                      </a:r>
                    </a:p>
                    <a:p>
                      <a:pPr algn="r"/>
                      <a:r>
                        <a:rPr lang="en-US" dirty="0"/>
                        <a:t>Self-Assessment</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655809896"/>
                  </a:ext>
                </a:extLst>
              </a:tr>
            </a:tbl>
          </a:graphicData>
        </a:graphic>
      </p:graphicFrame>
      <p:sp>
        <p:nvSpPr>
          <p:cNvPr id="4" name="TextBox 3">
            <a:extLst>
              <a:ext uri="{FF2B5EF4-FFF2-40B4-BE49-F238E27FC236}">
                <a16:creationId xmlns:a16="http://schemas.microsoft.com/office/drawing/2014/main" id="{4EC1F386-8AD2-4969-B216-A5290C2E6FB7}"/>
              </a:ext>
            </a:extLst>
          </p:cNvPr>
          <p:cNvSpPr txBox="1"/>
          <p:nvPr/>
        </p:nvSpPr>
        <p:spPr>
          <a:xfrm>
            <a:off x="2066112" y="1781048"/>
            <a:ext cx="1838965" cy="369332"/>
          </a:xfrm>
          <a:prstGeom prst="rect">
            <a:avLst/>
          </a:prstGeom>
          <a:noFill/>
        </p:spPr>
        <p:txBody>
          <a:bodyPr wrap="none" rtlCol="0">
            <a:spAutoFit/>
          </a:bodyPr>
          <a:lstStyle/>
          <a:p>
            <a:r>
              <a:rPr lang="en-US" dirty="0"/>
              <a:t>Monday Students</a:t>
            </a:r>
          </a:p>
        </p:txBody>
      </p:sp>
      <p:graphicFrame>
        <p:nvGraphicFramePr>
          <p:cNvPr id="87" name="Table 3">
            <a:extLst>
              <a:ext uri="{FF2B5EF4-FFF2-40B4-BE49-F238E27FC236}">
                <a16:creationId xmlns:a16="http://schemas.microsoft.com/office/drawing/2014/main" id="{9C505D79-3D3F-4BDE-B04F-B98227D86FB3}"/>
              </a:ext>
            </a:extLst>
          </p:cNvPr>
          <p:cNvGraphicFramePr>
            <a:graphicFrameLocks noGrp="1"/>
          </p:cNvGraphicFramePr>
          <p:nvPr>
            <p:extLst>
              <p:ext uri="{D42A27DB-BD31-4B8C-83A1-F6EECF244321}">
                <p14:modId xmlns:p14="http://schemas.microsoft.com/office/powerpoint/2010/main" val="1588732152"/>
              </p:ext>
            </p:extLst>
          </p:nvPr>
        </p:nvGraphicFramePr>
        <p:xfrm>
          <a:off x="6559768" y="2240740"/>
          <a:ext cx="5293273" cy="4280760"/>
        </p:xfrm>
        <a:graphic>
          <a:graphicData uri="http://schemas.openxmlformats.org/drawingml/2006/table">
            <a:tbl>
              <a:tblPr firstRow="1" bandRow="1">
                <a:tableStyleId>{5C22544A-7EE6-4342-B048-85BDC9FD1C3A}</a:tableStyleId>
              </a:tblPr>
              <a:tblGrid>
                <a:gridCol w="370953">
                  <a:extLst>
                    <a:ext uri="{9D8B030D-6E8A-4147-A177-3AD203B41FA5}">
                      <a16:colId xmlns:a16="http://schemas.microsoft.com/office/drawing/2014/main" val="2573158251"/>
                    </a:ext>
                  </a:extLst>
                </a:gridCol>
                <a:gridCol w="1843528">
                  <a:extLst>
                    <a:ext uri="{9D8B030D-6E8A-4147-A177-3AD203B41FA5}">
                      <a16:colId xmlns:a16="http://schemas.microsoft.com/office/drawing/2014/main" val="3791088305"/>
                    </a:ext>
                  </a:extLst>
                </a:gridCol>
                <a:gridCol w="1592478">
                  <a:extLst>
                    <a:ext uri="{9D8B030D-6E8A-4147-A177-3AD203B41FA5}">
                      <a16:colId xmlns:a16="http://schemas.microsoft.com/office/drawing/2014/main" val="3555919115"/>
                    </a:ext>
                  </a:extLst>
                </a:gridCol>
                <a:gridCol w="1486314">
                  <a:extLst>
                    <a:ext uri="{9D8B030D-6E8A-4147-A177-3AD203B41FA5}">
                      <a16:colId xmlns:a16="http://schemas.microsoft.com/office/drawing/2014/main" val="63274219"/>
                    </a:ext>
                  </a:extLst>
                </a:gridCol>
              </a:tblGrid>
              <a:tr h="359025">
                <a:tc>
                  <a:txBody>
                    <a:bodyPr/>
                    <a:lstStyle/>
                    <a:p>
                      <a:pPr algn="l"/>
                      <a:endParaRPr lang="en-US" dirty="0"/>
                    </a:p>
                  </a:txBody>
                  <a:tcPr anchor="ctr"/>
                </a:tc>
                <a:tc>
                  <a:txBody>
                    <a:bodyPr/>
                    <a:lstStyle/>
                    <a:p>
                      <a:pPr algn="l"/>
                      <a:r>
                        <a:rPr lang="en-US" dirty="0"/>
                        <a:t>Class</a:t>
                      </a:r>
                    </a:p>
                  </a:txBody>
                  <a:tcPr anchor="ctr"/>
                </a:tc>
                <a:tc>
                  <a:txBody>
                    <a:bodyPr/>
                    <a:lstStyle/>
                    <a:p>
                      <a:pPr algn="l"/>
                      <a:r>
                        <a:rPr lang="en-US" dirty="0"/>
                        <a:t>At Home</a:t>
                      </a:r>
                    </a:p>
                  </a:txBody>
                  <a:tcPr anchor="ctr"/>
                </a:tc>
                <a:tc>
                  <a:txBody>
                    <a:bodyPr/>
                    <a:lstStyle/>
                    <a:p>
                      <a:pPr algn="l"/>
                      <a:endParaRPr lang="en-US"/>
                    </a:p>
                  </a:txBody>
                  <a:tcPr anchor="ctr"/>
                </a:tc>
                <a:extLst>
                  <a:ext uri="{0D108BD9-81ED-4DB2-BD59-A6C34878D82A}">
                    <a16:rowId xmlns:a16="http://schemas.microsoft.com/office/drawing/2014/main" val="356952398"/>
                  </a:ext>
                </a:extLst>
              </a:tr>
              <a:tr h="774883">
                <a:tc>
                  <a:txBody>
                    <a:bodyPr/>
                    <a:lstStyle/>
                    <a:p>
                      <a:pPr algn="l"/>
                      <a:r>
                        <a:rPr lang="en-US" dirty="0"/>
                        <a:t>M</a:t>
                      </a:r>
                    </a:p>
                  </a:txBody>
                  <a:tcPr anchor="ctr"/>
                </a:tc>
                <a:tc>
                  <a:txBody>
                    <a:bodyPr/>
                    <a:lstStyle/>
                    <a:p>
                      <a:pPr algn="l"/>
                      <a:r>
                        <a:rPr lang="en-US" dirty="0"/>
                        <a:t>Remote Lecture</a:t>
                      </a:r>
                    </a:p>
                  </a:txBody>
                  <a:tcPr anchor="ctr"/>
                </a:tc>
                <a:tc rowSpan="2">
                  <a:txBody>
                    <a:bodyPr/>
                    <a:lstStyle/>
                    <a:p>
                      <a:pPr algn="l"/>
                      <a:r>
                        <a:rPr lang="en-US" dirty="0"/>
                        <a:t>Hours &amp; Hours of Work</a:t>
                      </a:r>
                    </a:p>
                  </a:txBody>
                  <a:tcPr anchor="ctr"/>
                </a:tc>
                <a:tc rowSpan="4">
                  <a:txBody>
                    <a:bodyPr/>
                    <a:lstStyle/>
                    <a:p>
                      <a:pPr algn="l"/>
                      <a:r>
                        <a:rPr lang="en-US" dirty="0"/>
                        <a:t>Two-week Sprint</a:t>
                      </a:r>
                    </a:p>
                  </a:txBody>
                  <a:tcPr anchor="ctr"/>
                </a:tc>
                <a:extLst>
                  <a:ext uri="{0D108BD9-81ED-4DB2-BD59-A6C34878D82A}">
                    <a16:rowId xmlns:a16="http://schemas.microsoft.com/office/drawing/2014/main" val="1748214284"/>
                  </a:ext>
                </a:extLst>
              </a:tr>
              <a:tr h="953703">
                <a:tc>
                  <a:txBody>
                    <a:bodyPr/>
                    <a:lstStyle/>
                    <a:p>
                      <a:pPr algn="l"/>
                      <a:r>
                        <a:rPr lang="en-US" dirty="0"/>
                        <a:t>W</a:t>
                      </a:r>
                    </a:p>
                  </a:txBody>
                  <a:tcPr anchor="ctr"/>
                </a:tc>
                <a:tc>
                  <a:txBody>
                    <a:bodyPr/>
                    <a:lstStyle/>
                    <a:p>
                      <a:pPr algn="l"/>
                      <a:r>
                        <a:rPr lang="en-US" dirty="0"/>
                        <a:t>Remote Lecture</a:t>
                      </a:r>
                    </a:p>
                    <a:p>
                      <a:pPr algn="l"/>
                      <a:r>
                        <a:rPr lang="en-US" dirty="0"/>
                        <a:t>Self-Assessment</a:t>
                      </a:r>
                    </a:p>
                    <a:p>
                      <a:pPr algn="l"/>
                      <a:r>
                        <a:rPr lang="en-US" dirty="0"/>
                        <a:t>Sprint Time</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61335810"/>
                  </a:ext>
                </a:extLst>
              </a:tr>
              <a:tr h="997694">
                <a:tc>
                  <a:txBody>
                    <a:bodyPr/>
                    <a:lstStyle/>
                    <a:p>
                      <a:pPr algn="l"/>
                      <a:r>
                        <a:rPr lang="en-US" dirty="0"/>
                        <a:t>M</a:t>
                      </a:r>
                    </a:p>
                  </a:txBody>
                  <a:tcPr anchor="ctr"/>
                </a:tc>
                <a:tc>
                  <a:txBody>
                    <a:bodyPr/>
                    <a:lstStyle/>
                    <a:p>
                      <a:pPr algn="l"/>
                      <a:r>
                        <a:rPr lang="en-US" i="0" u="none" dirty="0"/>
                        <a:t>Remote Lecture</a:t>
                      </a:r>
                    </a:p>
                  </a:txBody>
                  <a:tcPr anchor="ctr"/>
                </a:tc>
                <a:tc rowSpan="2">
                  <a:txBody>
                    <a:bodyPr/>
                    <a:lstStyle/>
                    <a:p>
                      <a:pPr algn="l"/>
                      <a:r>
                        <a:rPr lang="en-US" dirty="0"/>
                        <a:t>Hours &amp; Hours of Work</a:t>
                      </a:r>
                    </a:p>
                  </a:txBody>
                  <a:tcPr anchor="ctr"/>
                </a:tc>
                <a:tc vMerge="1">
                  <a:txBody>
                    <a:bodyPr/>
                    <a:lstStyle/>
                    <a:p>
                      <a:endParaRPr lang="en-US" dirty="0"/>
                    </a:p>
                  </a:txBody>
                  <a:tcPr/>
                </a:tc>
                <a:extLst>
                  <a:ext uri="{0D108BD9-81ED-4DB2-BD59-A6C34878D82A}">
                    <a16:rowId xmlns:a16="http://schemas.microsoft.com/office/drawing/2014/main" val="222368948"/>
                  </a:ext>
                </a:extLst>
              </a:tr>
              <a:tr h="1166831">
                <a:tc>
                  <a:txBody>
                    <a:bodyPr/>
                    <a:lstStyle/>
                    <a:p>
                      <a:pPr algn="l"/>
                      <a:r>
                        <a:rPr lang="en-US" dirty="0"/>
                        <a:t>W</a:t>
                      </a:r>
                    </a:p>
                  </a:txBody>
                  <a:tcPr anchor="ctr"/>
                </a:tc>
                <a:tc>
                  <a:txBody>
                    <a:bodyPr/>
                    <a:lstStyle/>
                    <a:p>
                      <a:pPr algn="l"/>
                      <a:r>
                        <a:rPr lang="en-US" dirty="0"/>
                        <a:t>Remote Lecture</a:t>
                      </a:r>
                    </a:p>
                    <a:p>
                      <a:pPr algn="l"/>
                      <a:r>
                        <a:rPr lang="en-US" dirty="0"/>
                        <a:t>Self-Assessment</a:t>
                      </a:r>
                    </a:p>
                    <a:p>
                      <a:pPr algn="l"/>
                      <a:r>
                        <a:rPr lang="en-US" i="0" u="none" dirty="0"/>
                        <a:t>Sprint Time</a:t>
                      </a:r>
                    </a:p>
                    <a:p>
                      <a:pPr algn="l"/>
                      <a:r>
                        <a:rPr lang="en-US" i="0" u="none" dirty="0"/>
                        <a:t>Review w/ Prof</a:t>
                      </a:r>
                    </a:p>
                  </a:txBody>
                  <a:tcPr anchor="ct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655809896"/>
                  </a:ext>
                </a:extLst>
              </a:tr>
            </a:tbl>
          </a:graphicData>
        </a:graphic>
      </p:graphicFrame>
      <p:sp>
        <p:nvSpPr>
          <p:cNvPr id="89" name="TextBox 88">
            <a:extLst>
              <a:ext uri="{FF2B5EF4-FFF2-40B4-BE49-F238E27FC236}">
                <a16:creationId xmlns:a16="http://schemas.microsoft.com/office/drawing/2014/main" id="{F0963144-199F-4B72-966F-D1209DF5C0E3}"/>
              </a:ext>
            </a:extLst>
          </p:cNvPr>
          <p:cNvSpPr txBox="1"/>
          <p:nvPr/>
        </p:nvSpPr>
        <p:spPr>
          <a:xfrm>
            <a:off x="8286921" y="1781048"/>
            <a:ext cx="2159117" cy="369332"/>
          </a:xfrm>
          <a:prstGeom prst="rect">
            <a:avLst/>
          </a:prstGeom>
          <a:noFill/>
        </p:spPr>
        <p:txBody>
          <a:bodyPr wrap="none" rtlCol="0">
            <a:spAutoFit/>
          </a:bodyPr>
          <a:lstStyle/>
          <a:p>
            <a:r>
              <a:rPr lang="en-US" dirty="0"/>
              <a:t>Wednesday Students</a:t>
            </a:r>
          </a:p>
        </p:txBody>
      </p:sp>
    </p:spTree>
    <p:extLst>
      <p:ext uri="{BB962C8B-B14F-4D97-AF65-F5344CB8AC3E}">
        <p14:creationId xmlns:p14="http://schemas.microsoft.com/office/powerpoint/2010/main" val="4224519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TotalTime>
  <Words>614</Words>
  <Application>Microsoft Office PowerPoint</Application>
  <PresentationFormat>Widescreen</PresentationFormat>
  <Paragraphs>139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Day 2 – A Sprint-based Class</vt:lpstr>
      <vt:lpstr>My Philosophy</vt:lpstr>
      <vt:lpstr>PowerPoint Presentation</vt:lpstr>
      <vt:lpstr>PowerPoint Presentation</vt:lpstr>
      <vt:lpstr>Sprint Details</vt:lpstr>
      <vt:lpstr>Terms - Lecture</vt:lpstr>
      <vt:lpstr>Terms – Hours and Hours Working</vt:lpstr>
      <vt:lpstr>Terms – Self-Assessment</vt:lpstr>
      <vt:lpstr>Terms – Sprint Free Time</vt:lpstr>
      <vt:lpstr>Terms – Review w/ Prof</vt:lpstr>
      <vt:lpstr>What can I work on at home?</vt:lpstr>
      <vt:lpstr>How are sprints graded?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Ricks</dc:creator>
  <cp:lastModifiedBy>Brian Ricks</cp:lastModifiedBy>
  <cp:revision>29</cp:revision>
  <dcterms:created xsi:type="dcterms:W3CDTF">2020-08-18T14:48:56Z</dcterms:created>
  <dcterms:modified xsi:type="dcterms:W3CDTF">2021-01-13T19:07:01Z</dcterms:modified>
</cp:coreProperties>
</file>